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59" r:id="rId5"/>
    <p:sldId id="265" r:id="rId6"/>
    <p:sldId id="267" r:id="rId7"/>
    <p:sldId id="260" r:id="rId8"/>
    <p:sldId id="264" r:id="rId9"/>
    <p:sldId id="268" r:id="rId10"/>
    <p:sldId id="269" r:id="rId11"/>
    <p:sldId id="263" r:id="rId12"/>
    <p:sldId id="274" r:id="rId13"/>
    <p:sldId id="270" r:id="rId14"/>
    <p:sldId id="261" r:id="rId15"/>
    <p:sldId id="262" r:id="rId16"/>
    <p:sldId id="271" r:id="rId17"/>
    <p:sldId id="273" r:id="rId18"/>
    <p:sldId id="272" r:id="rId19"/>
    <p:sldId id="275" r:id="rId20"/>
    <p:sldId id="258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34" autoAdjust="0"/>
  </p:normalViewPr>
  <p:slideViewPr>
    <p:cSldViewPr>
      <p:cViewPr>
        <p:scale>
          <a:sx n="115" d="100"/>
          <a:sy n="115" d="100"/>
        </p:scale>
        <p:origin x="-1428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932F2-4784-4589-870C-42FCB2B6D5F9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85C0D-7AE3-41F4-A24E-21C6F6DC90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0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Podľa</a:t>
            </a:r>
            <a:r>
              <a:rPr lang="sk-SK" baseline="0" dirty="0" smtClean="0"/>
              <a:t> typu zmeny vlastností látky rozlišujeme tri typy </a:t>
            </a:r>
            <a:r>
              <a:rPr lang="sk-SK" baseline="0" dirty="0" err="1" smtClean="0"/>
              <a:t>magnetík</a:t>
            </a:r>
            <a:r>
              <a:rPr lang="sk-SK" baseline="0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6368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Všetky látky vykazujú </a:t>
            </a:r>
            <a:r>
              <a:rPr lang="sk-SK" dirty="0" err="1" smtClean="0"/>
              <a:t>diamagnetické</a:t>
            </a:r>
            <a:r>
              <a:rPr lang="sk-SK" dirty="0" smtClean="0"/>
              <a:t> vlastnosti.</a:t>
            </a:r>
            <a:r>
              <a:rPr lang="sk-SK" baseline="0" dirty="0" smtClean="0"/>
              <a:t> Je to veľmi slabý prejav látky, ale presne opačný ako </a:t>
            </a:r>
            <a:r>
              <a:rPr lang="sk-SK" baseline="0" dirty="0" err="1" smtClean="0"/>
              <a:t>feromagnetizmus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paramagnetizmus</a:t>
            </a:r>
            <a:r>
              <a:rPr lang="sk-SK" baseline="0" dirty="0" smtClean="0"/>
              <a:t>. </a:t>
            </a:r>
            <a:r>
              <a:rPr lang="sk-SK" dirty="0" err="1" smtClean="0"/>
              <a:t>Diamagnety</a:t>
            </a:r>
            <a:r>
              <a:rPr lang="sk-SK" dirty="0" smtClean="0"/>
              <a:t> nie sú permanentné magnety,</a:t>
            </a:r>
            <a:r>
              <a:rPr lang="sk-SK" baseline="0" dirty="0" smtClean="0"/>
              <a:t> ale v</a:t>
            </a:r>
            <a:r>
              <a:rPr lang="sk-SK" sz="1200" b="0" i="0" u="none" dirty="0" smtClean="0"/>
              <a:t>o vonkajšom magnetickom poli prejavujú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slabý magnetizmus s poľom opačného smeru vzhľadom na indukčné</a:t>
            </a:r>
            <a:r>
              <a:rPr lang="sk-SK" sz="1200" b="0" i="0" u="none" dirty="0" smtClean="0"/>
              <a:t> 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čiary vonkajšieho poľa. Zmenšujú magnetické pole , v ktorom sa nachádzajú, a magnetické pole ich odpudzuje, teda môžeme povedať,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že sa správajú ako </a:t>
            </a:r>
            <a:r>
              <a:rPr lang="sk-SK" sz="1200" b="0" i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antimagnety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k-SK" sz="1200" b="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Kvôli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slabým účinkom sú tieto látky označované ako nemagnetické.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Látka sa správa tak, ako by v nej vznikali indukované magnetické momenty orientované proti smeru vonkajšieho poľa. Sú to materiály s hodnotami magnetickej </a:t>
            </a:r>
            <a:r>
              <a:rPr lang="sk-SK" sz="1200" b="0" i="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permeability</a:t>
            </a:r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nižšími ako 1. </a:t>
            </a:r>
          </a:p>
          <a:p>
            <a:r>
              <a:rPr lang="sk-SK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Prejavy iných druhov magnetizmu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k-SK" sz="1200" b="0" i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feromagnetizmus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paramagnetitmus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istej látky rušia účinky </a:t>
            </a:r>
            <a:r>
              <a:rPr lang="sk-SK" sz="1200" b="0" i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diamagnetizmu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tejto látky. </a:t>
            </a:r>
          </a:p>
          <a:p>
            <a:endParaRPr lang="sk-SK" sz="1200" b="0" i="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0" i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Diamagnetizmus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v istom zmysle magnetickou verziou zákona akcie a reakcie na mikroskopickej úrovní. Akcia vo forme magnetického poľa vyvolá v látke reakciu vo forme indukovaných </a:t>
            </a:r>
            <a:r>
              <a:rPr lang="sk-SK" sz="1200" b="0" i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mikroprúdov</a:t>
            </a:r>
            <a:r>
              <a:rPr lang="sk-SK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ktorá v konečnom dôsledku pôsobí proti nej.</a:t>
            </a:r>
            <a:endParaRPr lang="sk-SK" sz="1200" b="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b="0" i="0" u="none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Magnetík</a:t>
            </a:r>
            <a:r>
              <a:rPr lang="sk-SK" dirty="0" smtClean="0"/>
              <a:t> tohto typu, ktoré vykazujú silnejšie účinky je pomerne málo, patria medzi ne napr. všetky inertné</a:t>
            </a:r>
            <a:r>
              <a:rPr lang="sk-SK" baseline="0" dirty="0" smtClean="0"/>
              <a:t> </a:t>
            </a:r>
            <a:r>
              <a:rPr lang="sk-SK" dirty="0" smtClean="0"/>
              <a:t>plyny (</a:t>
            </a:r>
            <a:r>
              <a:rPr lang="sk-SK" dirty="0" err="1" smtClean="0"/>
              <a:t>He</a:t>
            </a:r>
            <a:r>
              <a:rPr lang="sk-SK" dirty="0" smtClean="0"/>
              <a:t>, Ne, </a:t>
            </a:r>
            <a:r>
              <a:rPr lang="sk-SK" dirty="0" err="1" smtClean="0"/>
              <a:t>Ar</a:t>
            </a:r>
            <a:r>
              <a:rPr lang="sk-SK" dirty="0" smtClean="0"/>
              <a:t>, </a:t>
            </a:r>
            <a:r>
              <a:rPr lang="sk-SK" dirty="0" err="1" smtClean="0"/>
              <a:t>Kr</a:t>
            </a:r>
            <a:r>
              <a:rPr lang="sk-SK" dirty="0" smtClean="0"/>
              <a:t>, </a:t>
            </a:r>
            <a:r>
              <a:rPr lang="sk-SK" dirty="0" err="1" smtClean="0"/>
              <a:t>Xe</a:t>
            </a:r>
            <a:r>
              <a:rPr lang="sk-SK" dirty="0" smtClean="0"/>
              <a:t>, </a:t>
            </a:r>
            <a:r>
              <a:rPr lang="sk-SK" dirty="0" err="1" smtClean="0"/>
              <a:t>Rn</a:t>
            </a:r>
            <a:r>
              <a:rPr lang="sk-SK" dirty="0" smtClean="0"/>
              <a:t>), väčšina organických zlúčenín, taktiež niektoré kovy (</a:t>
            </a:r>
            <a:r>
              <a:rPr lang="sk-SK" dirty="0" err="1" smtClean="0"/>
              <a:t>Cu</a:t>
            </a:r>
            <a:r>
              <a:rPr lang="sk-SK" dirty="0" smtClean="0"/>
              <a:t>, </a:t>
            </a:r>
            <a:r>
              <a:rPr lang="sk-SK" dirty="0" err="1" smtClean="0"/>
              <a:t>Ag</a:t>
            </a:r>
            <a:r>
              <a:rPr lang="sk-SK" dirty="0" smtClean="0"/>
              <a:t>, Au, </a:t>
            </a:r>
            <a:r>
              <a:rPr lang="sk-SK" dirty="0" err="1" smtClean="0"/>
              <a:t>Hg</a:t>
            </a:r>
            <a:r>
              <a:rPr lang="sk-SK" dirty="0" smtClean="0"/>
              <a:t>, Bi) a voda. </a:t>
            </a:r>
            <a:endParaRPr lang="sk-SK" sz="1200" b="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b="0" i="0" u="none" dirty="0" smtClean="0"/>
          </a:p>
          <a:p>
            <a:r>
              <a:rPr lang="sk-SK" dirty="0" smtClean="0"/>
              <a:t>V roku 1895 </a:t>
            </a:r>
            <a:r>
              <a:rPr lang="sk-SK" dirty="0" err="1" smtClean="0"/>
              <a:t>Pierre</a:t>
            </a:r>
            <a:r>
              <a:rPr lang="sk-SK" dirty="0" smtClean="0"/>
              <a:t> </a:t>
            </a:r>
            <a:r>
              <a:rPr lang="sk-SK" dirty="0" err="1" smtClean="0"/>
              <a:t>Curie</a:t>
            </a:r>
            <a:r>
              <a:rPr lang="sk-SK" dirty="0" smtClean="0"/>
              <a:t> zistil, že magnetizmus </a:t>
            </a:r>
            <a:r>
              <a:rPr lang="sk-SK" dirty="0" err="1" smtClean="0"/>
              <a:t>diamagnetických</a:t>
            </a:r>
            <a:r>
              <a:rPr lang="sk-SK" dirty="0" smtClean="0"/>
              <a:t> látok nie</a:t>
            </a:r>
            <a:r>
              <a:rPr lang="sk-SK" baseline="0" dirty="0" smtClean="0"/>
              <a:t> je</a:t>
            </a:r>
            <a:r>
              <a:rPr lang="sk-SK" dirty="0" smtClean="0"/>
              <a:t> takmer ovplyvňovaný teplotou ani stavom látky. Najsilnejšími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diamagnetikami</a:t>
            </a:r>
            <a:r>
              <a:rPr lang="sk-SK" baseline="0" dirty="0" smtClean="0"/>
              <a:t> sú </a:t>
            </a:r>
            <a:r>
              <a:rPr lang="sk-SK" baseline="0" dirty="0" err="1" smtClean="0"/>
              <a:t>supravodiče</a:t>
            </a:r>
            <a:r>
              <a:rPr lang="sk-SK" baseline="0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Pyrolitický</a:t>
            </a:r>
            <a:r>
              <a:rPr lang="sk-SK" dirty="0" smtClean="0"/>
              <a:t> karbón*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8733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O významný pokrok v tejto oblasti sa zaslúžil ruský fyzik žijúci v</a:t>
            </a:r>
            <a:r>
              <a:rPr lang="sk-SK" baseline="0" dirty="0" smtClean="0"/>
              <a:t> Holandsku </a:t>
            </a:r>
            <a:r>
              <a:rPr lang="sk-SK" baseline="0" dirty="0" err="1" smtClean="0"/>
              <a:t>Andre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Geim</a:t>
            </a:r>
            <a:r>
              <a:rPr lang="sk-SK" baseline="0" dirty="0" smtClean="0"/>
              <a:t>, ktorý vo svojich experimentoch </a:t>
            </a:r>
            <a:r>
              <a:rPr lang="sk-SK" baseline="0" dirty="0" err="1" smtClean="0"/>
              <a:t>levitoval</a:t>
            </a:r>
            <a:r>
              <a:rPr lang="sk-SK" baseline="0" dirty="0" smtClean="0"/>
              <a:t> kvapky vody a keďže </a:t>
            </a:r>
            <a:r>
              <a:rPr lang="sk-SK" baseline="0" dirty="0" err="1" smtClean="0"/>
              <a:t>diamagnetické</a:t>
            </a:r>
            <a:r>
              <a:rPr lang="sk-SK" baseline="0" dirty="0" smtClean="0"/>
              <a:t> vlastnosti vykazujú aj organické zlúčeniny, tak v experimente v roku 1997 nechal </a:t>
            </a:r>
            <a:r>
              <a:rPr lang="sk-SK" baseline="0" dirty="0" err="1" smtClean="0"/>
              <a:t>levitovať</a:t>
            </a:r>
            <a:r>
              <a:rPr lang="sk-SK" baseline="0" dirty="0" smtClean="0"/>
              <a:t> aj žabu. Na </a:t>
            </a:r>
            <a:r>
              <a:rPr lang="sk-SK" baseline="0" dirty="0" err="1" smtClean="0"/>
              <a:t>levitovanie</a:t>
            </a:r>
            <a:r>
              <a:rPr lang="sk-SK" baseline="0" dirty="0" smtClean="0"/>
              <a:t> človeka, by bolo potrebne vytvoriť 3-krát silnejšie magnetické pole. Tento vedec v roku 2010 dostal Nobelovu cenu vďaka výskumu grafému, čo je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pomenovanie jednoatómovej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planárnej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(2D) vrstvy tvorenej atómami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uhlíka.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041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týchto látkach nachádzame mikroskopické</a:t>
            </a:r>
            <a:r>
              <a:rPr lang="sk-SK" sz="1200" dirty="0" smtClean="0"/>
              <a:t>,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navzájom ohraničené oblasti, nazývané domény, v ktorých prevažná</a:t>
            </a:r>
            <a:r>
              <a:rPr lang="sk-SK" sz="1200" dirty="0" smtClean="0"/>
              <a:t> časť magnetických elektrónových momentov má rovnaký smer. (Hrany domén mávajú dĺžku až do jednej tisíciny milimetra.) Celá doména sa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teda prejavuje ako magnetický dipól so silnými magnetickými prejavmi</a:t>
            </a:r>
            <a:r>
              <a:rPr lang="sk-SK" sz="1200" dirty="0" smtClean="0"/>
              <a:t>. Pokiaľ sme ešte feromagnetickú látku nevložili do vonkajšieho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magne­tického poľa, smery magnetických polí jednotlivých domén sú spravidla</a:t>
            </a:r>
            <a:r>
              <a:rPr lang="sk-SK" sz="1200" dirty="0" smtClean="0"/>
              <a:t> rozložené náhodne. Látka sa navonok magneticky neprejavuje.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Feromagnetické látky majú hodnoty </a:t>
            </a:r>
            <a:r>
              <a:rPr lang="sk-SK" sz="1200" dirty="0" err="1" smtClean="0"/>
              <a:t>permeability</a:t>
            </a:r>
            <a:r>
              <a:rPr lang="sk-SK" sz="1200" dirty="0" smtClean="0"/>
              <a:t> omnoho väčšie ako jedna.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vložení feromagnetickej látky do silného vonkajšieho magnetického poľa sa atómy v časti domén orientujú do smeru súhlasného s jeho indukčnými čiarami. Počet súhlasne orientovaných domén sa zväčšuje s magnetickou indukciou vonkajšieho magnetického poľa. Ak sa všetky domény orientujú do smeru vonkajšieho magnetického poľa,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feromagnetikum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 dostalo do stavu magnetického nasýtenia. </a:t>
            </a:r>
            <a:r>
              <a:rPr lang="sk-SK" sz="1200" dirty="0" smtClean="0"/>
              <a:t>Ak látku potom z magnetického poľa vyberieme, časť domén si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zachováva takto nadobudnutú orientáciu a látka sa aj naďalej prejavuje ako stály magnet. </a:t>
            </a:r>
            <a:endParaRPr lang="sk-SK" dirty="0" smtClean="0"/>
          </a:p>
          <a:p>
            <a:endParaRPr lang="sk-SK" dirty="0" smtClean="0"/>
          </a:p>
          <a:p>
            <a:r>
              <a:rPr lang="sk-SK" sz="1200" dirty="0" smtClean="0"/>
              <a:t>Francúzsky fyzik </a:t>
            </a:r>
            <a:r>
              <a:rPr lang="sk-SK" sz="1200" cap="all" dirty="0" err="1" smtClean="0"/>
              <a:t>Pierre</a:t>
            </a:r>
            <a:r>
              <a:rPr lang="sk-SK" sz="1200" cap="all" dirty="0" smtClean="0"/>
              <a:t> </a:t>
            </a:r>
            <a:r>
              <a:rPr lang="sk-SK" sz="1200" cap="all" dirty="0" err="1" smtClean="0"/>
              <a:t>Curie</a:t>
            </a:r>
            <a:r>
              <a:rPr lang="sk-SK" sz="1200" dirty="0" smtClean="0"/>
              <a:t> (1859 – 1906) zistil, že </a:t>
            </a:r>
            <a:r>
              <a:rPr lang="sk-SK" sz="1200" dirty="0" err="1" smtClean="0"/>
              <a:t>feromagnetizmus</a:t>
            </a:r>
            <a:r>
              <a:rPr lang="sk-SK" sz="1200" dirty="0" smtClean="0"/>
              <a:t> pre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javujú látky do určitej teploty 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Curieho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teplota). Tak napr. železo zohriate nad</a:t>
            </a:r>
            <a:r>
              <a:rPr lang="sk-SK" sz="1200" dirty="0" smtClean="0"/>
              <a:t> teplotu 770 ºC, alebo nikel nad teplotou 360 ºC prestávajú byť feromagnetickými látkami a nadobudnú vlastnosti </a:t>
            </a:r>
            <a:r>
              <a:rPr lang="sk-SK" sz="1200" dirty="0" err="1" smtClean="0"/>
              <a:t>paramagnetickej</a:t>
            </a:r>
            <a:r>
              <a:rPr lang="sk-SK" sz="1200" dirty="0" smtClean="0"/>
              <a:t> látky.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i="0" dirty="0" smtClean="0"/>
              <a:t>Vo vonkajšom magnetickom poli sa magne</a:t>
            </a:r>
            <a:r>
              <a:rPr lang="sk-SK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tické momenty atómov </a:t>
            </a:r>
            <a:r>
              <a:rPr lang="sk-SK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paramagnetickej</a:t>
            </a:r>
            <a:r>
              <a:rPr lang="sk-SK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látky natáčajú do smeru</a:t>
            </a:r>
            <a:r>
              <a:rPr lang="sk-SK" sz="1200" i="0" dirty="0" smtClean="0"/>
              <a:t> súhlas</a:t>
            </a:r>
            <a:r>
              <a:rPr lang="sk-SK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ného so smerom indukčných čiar vonkajšieho poľa. Látka prejavuje</a:t>
            </a:r>
            <a:r>
              <a:rPr lang="sk-SK" sz="1200" i="0" dirty="0" smtClean="0"/>
              <a:t> slabý magnetizmus s poľom rovnakého smeru vzhľadom na indukčné čiary vonkajšieho poľa.</a:t>
            </a:r>
          </a:p>
          <a:p>
            <a:endParaRPr lang="sk-SK" sz="1200" i="0" dirty="0" smtClean="0"/>
          </a:p>
          <a:p>
            <a:r>
              <a:rPr lang="sk-SK" i="0" dirty="0" err="1" smtClean="0"/>
              <a:t>Paramagnetické</a:t>
            </a:r>
            <a:r>
              <a:rPr lang="sk-SK" i="0" dirty="0" smtClean="0"/>
              <a:t> materiály sú priťahované magnetickým poľom, preto majú relatívnu magnetickú </a:t>
            </a:r>
            <a:r>
              <a:rPr lang="sk-SK" i="0" dirty="0" err="1" smtClean="0"/>
              <a:t>permeabilitu</a:t>
            </a:r>
            <a:r>
              <a:rPr lang="sk-SK" i="0" dirty="0" smtClean="0"/>
              <a:t> väčšiu ako jedna. Ale na rozdiel od feromagnetických látok, ktoré sú také priťahované magnetickým poľom, </a:t>
            </a:r>
            <a:r>
              <a:rPr lang="sk-SK" i="0" dirty="0" err="1" smtClean="0"/>
              <a:t>paramagnetické</a:t>
            </a:r>
            <a:r>
              <a:rPr lang="sk-SK" i="0" dirty="0" smtClean="0"/>
              <a:t> látky nedokážu udržať magnetizmus bez prítomnosti vonkajšieho poľa.</a:t>
            </a:r>
            <a:endParaRPr lang="sk-SK" i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i="0" dirty="0" smtClean="0"/>
              <a:t>Častice</a:t>
            </a:r>
            <a:r>
              <a:rPr lang="sk-SK" i="0" baseline="0" dirty="0" smtClean="0"/>
              <a:t> </a:t>
            </a:r>
            <a:r>
              <a:rPr lang="sk-SK" i="0" baseline="0" dirty="0" err="1" smtClean="0"/>
              <a:t>paramagnetických</a:t>
            </a:r>
            <a:r>
              <a:rPr lang="sk-SK" i="0" baseline="0" dirty="0" smtClean="0"/>
              <a:t> látok majú trvalý magnetický moment, aj za neprítomnosti vonkajšieho magnetického poľa, avšak náhodne orientovaný. pôsobením vonkajšieho magnetického poľa sa jednotlivé náhodne orientované časticové dipóly natočia v smere pôsobenia tohto poľa a tak vzniká celkový magnetický moment, ktorý je orientovaný v smere pôsobenia vonkajšieho poľa.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i="0" dirty="0" smtClean="0"/>
              <a:t>Častice</a:t>
            </a:r>
            <a:r>
              <a:rPr lang="sk-SK" i="0" baseline="0" dirty="0" smtClean="0"/>
              <a:t> </a:t>
            </a:r>
            <a:r>
              <a:rPr lang="sk-SK" i="0" baseline="0" dirty="0" err="1" smtClean="0"/>
              <a:t>paramagnetických</a:t>
            </a:r>
            <a:r>
              <a:rPr lang="sk-SK" i="0" baseline="0" dirty="0" smtClean="0"/>
              <a:t> látok majú trvalý magnetický moment, aj za neprítomnosti vonkajšieho magnetického poľa, avšak náhodne orientovaný. pôsobením vonkajšieho magnetického poľa sa jednotlivé náhodne orientované časticové dipóly natočia v smere pôsobenia tohto poľa a tak vzniká celkový magnetický moment, ktorý je orientovaný v smere pôsobenia vonkajšieho poľa.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i="0" dirty="0" smtClean="0"/>
              <a:t>Častice</a:t>
            </a:r>
            <a:r>
              <a:rPr lang="sk-SK" i="0" baseline="0" dirty="0" smtClean="0"/>
              <a:t> </a:t>
            </a:r>
            <a:r>
              <a:rPr lang="sk-SK" i="0" baseline="0" dirty="0" err="1" smtClean="0"/>
              <a:t>paramagnetických</a:t>
            </a:r>
            <a:r>
              <a:rPr lang="sk-SK" i="0" baseline="0" dirty="0" smtClean="0"/>
              <a:t> látok majú trvalý magnetický moment, aj za neprítomnosti vonkajšieho magnetického poľa, avšak náhodne orientovaný. pôsobením vonkajšieho magnetického poľa sa jednotlivé náhodne orientované časticové dipóly natočia v smere pôsobenia tohto poľa a tak vzniká celkový magnetický moment, ktorý je orientovaný v smere pôsobenia vonkajšieho poľa.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0" baseline="0" dirty="0" smtClean="0"/>
          </a:p>
          <a:p>
            <a:r>
              <a:rPr lang="sk-SK" sz="1200" i="0" dirty="0" err="1" smtClean="0"/>
              <a:t>Paramagnetizmus</a:t>
            </a:r>
            <a:r>
              <a:rPr lang="sk-SK" sz="1200" i="0" dirty="0" smtClean="0"/>
              <a:t> pozorujeme napr. u platiny, hliníka, mangánu, kyslíka.</a:t>
            </a:r>
          </a:p>
          <a:p>
            <a:endParaRPr lang="sk-SK" sz="1200" i="0" dirty="0" smtClean="0"/>
          </a:p>
          <a:p>
            <a:r>
              <a:rPr lang="sk-SK" dirty="0" smtClean="0"/>
              <a:t>Magnetizmus </a:t>
            </a:r>
            <a:r>
              <a:rPr lang="sk-SK" dirty="0" err="1" smtClean="0"/>
              <a:t>paramagnetických</a:t>
            </a:r>
            <a:r>
              <a:rPr lang="sk-SK" dirty="0" smtClean="0"/>
              <a:t> látok je nepriamo úmerný teplote. </a:t>
            </a:r>
            <a:r>
              <a:rPr lang="sk-SK" dirty="0" err="1" smtClean="0"/>
              <a:t>tj</a:t>
            </a:r>
            <a:r>
              <a:rPr lang="sk-SK" dirty="0" smtClean="0"/>
              <a:t>. s klesajúcou teplotou sa intenzita magnetického pole zväčšuje. K tomuto poznatku dospel PIERRE CURIE, PAUL LANGEVIN a experimentálne ho overil HEIKE KAMMERLINGH–ONNES. </a:t>
            </a:r>
            <a:endParaRPr lang="sk-SK" i="0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O významný pokrok v tejto oblasti sa zaslúžil ruský fyzik žijúci v</a:t>
            </a:r>
            <a:r>
              <a:rPr lang="sk-SK" baseline="0" dirty="0" smtClean="0"/>
              <a:t> Holandsku </a:t>
            </a:r>
            <a:r>
              <a:rPr lang="sk-SK" baseline="0" dirty="0" err="1" smtClean="0"/>
              <a:t>Andre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Geim</a:t>
            </a:r>
            <a:r>
              <a:rPr lang="sk-SK" baseline="0" dirty="0" smtClean="0"/>
              <a:t>, ktorý vo svojich experimentoch </a:t>
            </a:r>
            <a:r>
              <a:rPr lang="sk-SK" baseline="0" dirty="0" err="1" smtClean="0"/>
              <a:t>levitoval</a:t>
            </a:r>
            <a:r>
              <a:rPr lang="sk-SK" baseline="0" dirty="0" smtClean="0"/>
              <a:t> kvapky vody a keďže </a:t>
            </a:r>
            <a:r>
              <a:rPr lang="sk-SK" baseline="0" dirty="0" err="1" smtClean="0"/>
              <a:t>diamagnetické</a:t>
            </a:r>
            <a:r>
              <a:rPr lang="sk-SK" baseline="0" dirty="0" smtClean="0"/>
              <a:t> vlastnosti vykazujú aj organické zlúčeniny, tak v experimente v roku 1997 nechal </a:t>
            </a:r>
            <a:r>
              <a:rPr lang="sk-SK" baseline="0" dirty="0" err="1" smtClean="0"/>
              <a:t>levitovať</a:t>
            </a:r>
            <a:r>
              <a:rPr lang="sk-SK" baseline="0" dirty="0" smtClean="0"/>
              <a:t> aj žabu. Na </a:t>
            </a:r>
            <a:r>
              <a:rPr lang="sk-SK" baseline="0" dirty="0" err="1" smtClean="0"/>
              <a:t>levitovanie</a:t>
            </a:r>
            <a:r>
              <a:rPr lang="sk-SK" baseline="0" dirty="0" smtClean="0"/>
              <a:t> človeka, by bolo potrebne vytvoriť 3-krát silnejšie magnetické pole. Tento vedec v roku 2010 dostal Nobelovu cenu vďaka výskumu grafému, čo je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pomenovanie jednoatómovej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planárnej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(2D) vrstvy tvorenej atómami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uhlíka.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5C0D-7AE3-41F4-A24E-21C6F6DC9054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041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15D7-DE8C-47E1-831B-A59116F895FA}" type="datetimeFigureOut">
              <a:rPr lang="sk-SK" smtClean="0"/>
              <a:pPr/>
              <a:t>22. 4. 2015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6AC5-7DE6-49A0-964E-25BAE3F2485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yqOTJOJSo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hyperlink" Target="http://www.youtube.com/watch?v=jyqOTJOJSoU" TargetMode="External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hyperlink" Target="http://www.youtube.com/watch?v=A1vyB-O5i6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68560" y="980728"/>
            <a:ext cx="10081120" cy="4824536"/>
          </a:xfr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sk-SK" sz="4000" u="sng" cap="small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cs typeface="AngsanaUPC" pitchFamily="18" charset="-34"/>
              </a:rPr>
              <a:t>Magnetizácia</a:t>
            </a:r>
            <a:r>
              <a:rPr lang="sk-SK" sz="4800" u="sng" cap="small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cs typeface="AngsanaUPC" pitchFamily="18" charset="-34"/>
              </a:rPr>
              <a:t> </a:t>
            </a:r>
            <a:br>
              <a:rPr lang="sk-SK" sz="4800" u="sng" cap="small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cs typeface="AngsanaUPC" pitchFamily="18" charset="-34"/>
              </a:rPr>
            </a:br>
            <a:r>
              <a:rPr lang="sk-SK" sz="4800" u="sng" cap="small" dirty="0" smtClean="0"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cs typeface="AngsanaUPC" pitchFamily="18" charset="-34"/>
              </a:rPr>
              <a:t>a typy </a:t>
            </a:r>
            <a:r>
              <a:rPr lang="sk-SK" sz="4800" u="sng" cap="small" dirty="0" err="1" smtClean="0"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cs typeface="AngsanaUPC" pitchFamily="18" charset="-34"/>
              </a:rPr>
              <a:t>magnetík</a:t>
            </a:r>
            <a:endParaRPr lang="sk-SK" sz="4800" u="sng" cap="small" dirty="0">
              <a:solidFill>
                <a:srgbClr val="800000"/>
              </a:solidFill>
              <a:effectLst>
                <a:innerShdw blurRad="114300">
                  <a:prstClr val="black"/>
                </a:innerShdw>
              </a:effectLst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  <a:latin typeface="Adobe Caslon Pro Bold" pitchFamily="18" charset="-18"/>
              <a:cs typeface="AngsanaUPC" pitchFamily="18" charset="-34"/>
            </a:endParaRPr>
          </a:p>
        </p:txBody>
      </p:sp>
      <p:cxnSp>
        <p:nvCxnSpPr>
          <p:cNvPr id="45" name="Rovná spojnica 44"/>
          <p:cNvCxnSpPr/>
          <p:nvPr/>
        </p:nvCxnSpPr>
        <p:spPr>
          <a:xfrm>
            <a:off x="-36512" y="1280761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ovná spojnica 57"/>
          <p:cNvCxnSpPr/>
          <p:nvPr/>
        </p:nvCxnSpPr>
        <p:spPr>
          <a:xfrm>
            <a:off x="-36512" y="1592796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ovná spojnica 59"/>
          <p:cNvCxnSpPr/>
          <p:nvPr/>
        </p:nvCxnSpPr>
        <p:spPr>
          <a:xfrm>
            <a:off x="-36512" y="1904831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vná spojnica 61"/>
          <p:cNvCxnSpPr/>
          <p:nvPr/>
        </p:nvCxnSpPr>
        <p:spPr>
          <a:xfrm>
            <a:off x="-36512" y="2216865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ovná spojnica 63"/>
          <p:cNvCxnSpPr/>
          <p:nvPr/>
        </p:nvCxnSpPr>
        <p:spPr>
          <a:xfrm>
            <a:off x="-36512" y="2528900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ovná spojnica 74"/>
          <p:cNvCxnSpPr/>
          <p:nvPr/>
        </p:nvCxnSpPr>
        <p:spPr>
          <a:xfrm>
            <a:off x="-36512" y="4245091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ovná spojnica 76"/>
          <p:cNvCxnSpPr/>
          <p:nvPr/>
        </p:nvCxnSpPr>
        <p:spPr>
          <a:xfrm>
            <a:off x="-36512" y="4557125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ovná spojnica 78"/>
          <p:cNvCxnSpPr/>
          <p:nvPr/>
        </p:nvCxnSpPr>
        <p:spPr>
          <a:xfrm>
            <a:off x="-36512" y="4869160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ovná spojnica 80"/>
          <p:cNvCxnSpPr/>
          <p:nvPr/>
        </p:nvCxnSpPr>
        <p:spPr>
          <a:xfrm>
            <a:off x="-36512" y="5181195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ovná spojnica 82"/>
          <p:cNvCxnSpPr/>
          <p:nvPr/>
        </p:nvCxnSpPr>
        <p:spPr>
          <a:xfrm>
            <a:off x="-36512" y="5493229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ovná spojnica 84"/>
          <p:cNvCxnSpPr/>
          <p:nvPr/>
        </p:nvCxnSpPr>
        <p:spPr>
          <a:xfrm>
            <a:off x="-36512" y="5805264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6021288"/>
            <a:ext cx="6400800" cy="836712"/>
          </a:xfrm>
        </p:spPr>
        <p:txBody>
          <a:bodyPr/>
          <a:lstStyle/>
          <a:p>
            <a:r>
              <a:rPr lang="sk-SK" sz="2400" b="1" dirty="0" smtClean="0">
                <a:solidFill>
                  <a:schemeClr val="bg1">
                    <a:lumMod val="8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obe Garamond Pro Bold" pitchFamily="18" charset="-18"/>
              </a:rPr>
              <a:t>Róbert </a:t>
            </a:r>
            <a:r>
              <a:rPr lang="sk-SK" sz="2400" b="1" dirty="0" err="1" smtClean="0">
                <a:solidFill>
                  <a:schemeClr val="bg1">
                    <a:lumMod val="8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obe Garamond Pro Bold" pitchFamily="18" charset="-18"/>
              </a:rPr>
              <a:t>Klučár</a:t>
            </a:r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obe Garamond Pro Bold" pitchFamily="18" charset="-18"/>
              </a:rPr>
              <a:t/>
            </a:r>
            <a:br>
              <a:rPr lang="sk-SK" sz="2400" b="1" dirty="0">
                <a:solidFill>
                  <a:schemeClr val="bg1">
                    <a:lumMod val="8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obe Garamond Pro Bold" pitchFamily="18" charset="-18"/>
              </a:rPr>
            </a:br>
            <a:r>
              <a:rPr lang="sk-SK" sz="2400" b="1" dirty="0" smtClean="0">
                <a:solidFill>
                  <a:schemeClr val="bg1">
                    <a:lumMod val="8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obe Garamond Pro Bold" pitchFamily="18" charset="-18"/>
              </a:rPr>
              <a:t> </a:t>
            </a:r>
            <a:r>
              <a:rPr lang="sk-SK" sz="2400" b="1" dirty="0">
                <a:solidFill>
                  <a:schemeClr val="bg1">
                    <a:lumMod val="8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obe Garamond Pro Bold" pitchFamily="18" charset="-18"/>
              </a:rPr>
              <a:t>I</a:t>
            </a:r>
            <a:r>
              <a:rPr lang="sk-SK" sz="2400" b="1" dirty="0" smtClean="0">
                <a:solidFill>
                  <a:schemeClr val="bg1">
                    <a:lumMod val="8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obe Garamond Pro Bold" pitchFamily="18" charset="-18"/>
              </a:rPr>
              <a:t>II.D</a:t>
            </a:r>
            <a:endParaRPr lang="sk-SK" sz="2400" b="1" dirty="0" smtClean="0">
              <a:solidFill>
                <a:schemeClr val="bg1">
                  <a:lumMod val="8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dobe Garamond Pro Bold" pitchFamily="18" charset="-18"/>
            </a:endParaRP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-3852936" y="1196752"/>
            <a:ext cx="4824536" cy="4392488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172400" y="1196752"/>
            <a:ext cx="4824536" cy="4392488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8 4.07407E-6 L -4.72222E-6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4.07407E-6 L 4.72222E-6 4.07407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 rot="5400000" flipH="1">
            <a:off x="2771800" y="1124744"/>
            <a:ext cx="288032" cy="720080"/>
            <a:chOff x="1475656" y="2348880"/>
            <a:chExt cx="288032" cy="720080"/>
          </a:xfrm>
        </p:grpSpPr>
        <p:sp>
          <p:nvSpPr>
            <p:cNvPr id="10" name="Pravouhlý trojuholník 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Pravouhlý trojuholník 1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Pravouhlý trojuholník 1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Pravouhlý trojuholník 1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" name="Skupina 13"/>
          <p:cNvGrpSpPr/>
          <p:nvPr/>
        </p:nvGrpSpPr>
        <p:grpSpPr>
          <a:xfrm rot="16200000">
            <a:off x="3635896" y="2204864"/>
            <a:ext cx="288032" cy="720080"/>
            <a:chOff x="1475656" y="2348880"/>
            <a:chExt cx="288032" cy="720080"/>
          </a:xfrm>
        </p:grpSpPr>
        <p:sp>
          <p:nvSpPr>
            <p:cNvPr id="15" name="Pravouhlý trojuholník 1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Pravouhlý trojuholník 1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Pravouhlý trojuholník 1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Pravouhlý trojuholník 1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" name="Skupina 18"/>
          <p:cNvGrpSpPr/>
          <p:nvPr/>
        </p:nvGrpSpPr>
        <p:grpSpPr>
          <a:xfrm rot="10800000">
            <a:off x="4572000" y="692696"/>
            <a:ext cx="288032" cy="720080"/>
            <a:chOff x="1475656" y="2348880"/>
            <a:chExt cx="288032" cy="720080"/>
          </a:xfrm>
        </p:grpSpPr>
        <p:sp>
          <p:nvSpPr>
            <p:cNvPr id="20" name="Pravouhlý trojuholník 1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Pravouhlý trojuholník 2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Pravouhlý trojuholník 2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Pravouhlý trojuholník 2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5" name="Skupina 23"/>
          <p:cNvGrpSpPr/>
          <p:nvPr/>
        </p:nvGrpSpPr>
        <p:grpSpPr>
          <a:xfrm rot="10800000" flipH="1">
            <a:off x="3923928" y="1556792"/>
            <a:ext cx="288032" cy="720080"/>
            <a:chOff x="1475656" y="2348880"/>
            <a:chExt cx="288032" cy="720080"/>
          </a:xfrm>
        </p:grpSpPr>
        <p:sp>
          <p:nvSpPr>
            <p:cNvPr id="25" name="Pravouhlý trojuholník 2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Pravouhlý trojuholník 2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Pravouhlý trojuholník 2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Pravouhlý trojuholník 2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6" name="Skupina 28"/>
          <p:cNvGrpSpPr/>
          <p:nvPr/>
        </p:nvGrpSpPr>
        <p:grpSpPr>
          <a:xfrm rot="5400000" flipH="1">
            <a:off x="6084168" y="2852936"/>
            <a:ext cx="288032" cy="720080"/>
            <a:chOff x="1475656" y="2348880"/>
            <a:chExt cx="288032" cy="720080"/>
          </a:xfrm>
        </p:grpSpPr>
        <p:sp>
          <p:nvSpPr>
            <p:cNvPr id="30" name="Pravouhlý trojuholník 2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1" name="Pravouhlý trojuholník 3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2" name="Pravouhlý trojuholník 3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3" name="Pravouhlý trojuholník 3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7" name="Skupina 33"/>
          <p:cNvGrpSpPr/>
          <p:nvPr/>
        </p:nvGrpSpPr>
        <p:grpSpPr>
          <a:xfrm rot="16200000">
            <a:off x="4499992" y="2924944"/>
            <a:ext cx="288032" cy="720080"/>
            <a:chOff x="1475656" y="2348880"/>
            <a:chExt cx="288032" cy="720080"/>
          </a:xfrm>
        </p:grpSpPr>
        <p:sp>
          <p:nvSpPr>
            <p:cNvPr id="35" name="Pravouhlý trojuholník 3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6" name="Pravouhlý trojuholník 3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Pravouhlý trojuholník 3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8" name="Pravouhlý trojuholník 3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8" name="Skupina 38"/>
          <p:cNvGrpSpPr/>
          <p:nvPr/>
        </p:nvGrpSpPr>
        <p:grpSpPr>
          <a:xfrm>
            <a:off x="5076056" y="2132856"/>
            <a:ext cx="288032" cy="720080"/>
            <a:chOff x="1475656" y="2348880"/>
            <a:chExt cx="288032" cy="720080"/>
          </a:xfrm>
        </p:grpSpPr>
        <p:sp>
          <p:nvSpPr>
            <p:cNvPr id="40" name="Pravouhlý trojuholník 3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1" name="Pravouhlý trojuholník 4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2" name="Pravouhlý trojuholník 4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3" name="Pravouhlý trojuholník 4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9" name="Skupina 43"/>
          <p:cNvGrpSpPr/>
          <p:nvPr/>
        </p:nvGrpSpPr>
        <p:grpSpPr>
          <a:xfrm>
            <a:off x="6084168" y="1196752"/>
            <a:ext cx="288032" cy="720080"/>
            <a:chOff x="1475656" y="2348880"/>
            <a:chExt cx="288032" cy="720080"/>
          </a:xfrm>
        </p:grpSpPr>
        <p:sp>
          <p:nvSpPr>
            <p:cNvPr id="45" name="Pravouhlý trojuholník 4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6" name="Pravouhlý trojuholník 4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7" name="Pravouhlý trojuholník 4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8" name="Pravouhlý trojuholník 4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4" name="Skupina 48"/>
          <p:cNvGrpSpPr/>
          <p:nvPr/>
        </p:nvGrpSpPr>
        <p:grpSpPr>
          <a:xfrm rot="16200000">
            <a:off x="7236296" y="548680"/>
            <a:ext cx="288032" cy="720080"/>
            <a:chOff x="1475656" y="2348880"/>
            <a:chExt cx="288032" cy="720080"/>
          </a:xfrm>
        </p:grpSpPr>
        <p:sp>
          <p:nvSpPr>
            <p:cNvPr id="50" name="Pravouhlý trojuholník 4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1" name="Pravouhlý trojuholník 5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2" name="Pravouhlý trojuholník 5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3" name="Pravouhlý trojuholník 5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9" name="Skupina 53"/>
          <p:cNvGrpSpPr/>
          <p:nvPr/>
        </p:nvGrpSpPr>
        <p:grpSpPr>
          <a:xfrm rot="5400000" flipH="1">
            <a:off x="5004048" y="1196752"/>
            <a:ext cx="288032" cy="720080"/>
            <a:chOff x="1475656" y="2348880"/>
            <a:chExt cx="288032" cy="720080"/>
          </a:xfrm>
        </p:grpSpPr>
        <p:sp>
          <p:nvSpPr>
            <p:cNvPr id="55" name="Pravouhlý trojuholník 5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Pravouhlý trojuholník 5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7" name="Pravouhlý trojuholník 5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8" name="Pravouhlý trojuholník 5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4" name="Skupina 58"/>
          <p:cNvGrpSpPr/>
          <p:nvPr/>
        </p:nvGrpSpPr>
        <p:grpSpPr>
          <a:xfrm rot="10800000">
            <a:off x="3131840" y="3284984"/>
            <a:ext cx="288032" cy="720080"/>
            <a:chOff x="1475656" y="2348880"/>
            <a:chExt cx="288032" cy="720080"/>
          </a:xfrm>
        </p:grpSpPr>
        <p:sp>
          <p:nvSpPr>
            <p:cNvPr id="60" name="Pravouhlý trojuholník 5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1" name="Pravouhlý trojuholník 6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2" name="Pravouhlý trojuholník 6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Pravouhlý trojuholník 6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9" name="Skupina 63"/>
          <p:cNvGrpSpPr/>
          <p:nvPr/>
        </p:nvGrpSpPr>
        <p:grpSpPr>
          <a:xfrm>
            <a:off x="3347864" y="476672"/>
            <a:ext cx="288032" cy="720080"/>
            <a:chOff x="1475656" y="2348880"/>
            <a:chExt cx="288032" cy="720080"/>
          </a:xfrm>
        </p:grpSpPr>
        <p:sp>
          <p:nvSpPr>
            <p:cNvPr id="65" name="Pravouhlý trojuholník 6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6" name="Pravouhlý trojuholník 6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7" name="Pravouhlý trojuholník 6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8" name="Pravouhlý trojuholník 6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4" name="Skupina 68"/>
          <p:cNvGrpSpPr/>
          <p:nvPr/>
        </p:nvGrpSpPr>
        <p:grpSpPr>
          <a:xfrm rot="5400000" flipH="1">
            <a:off x="2483768" y="2348880"/>
            <a:ext cx="288032" cy="720080"/>
            <a:chOff x="1475656" y="2348880"/>
            <a:chExt cx="288032" cy="720080"/>
          </a:xfrm>
        </p:grpSpPr>
        <p:sp>
          <p:nvSpPr>
            <p:cNvPr id="70" name="Pravouhlý trojuholník 6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1" name="Pravouhlý trojuholník 7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2" name="Pravouhlý trojuholník 7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3" name="Pravouhlý trojuholník 7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9" name="Skupina 73"/>
          <p:cNvGrpSpPr/>
          <p:nvPr/>
        </p:nvGrpSpPr>
        <p:grpSpPr>
          <a:xfrm rot="16200000">
            <a:off x="1547664" y="692696"/>
            <a:ext cx="288032" cy="720080"/>
            <a:chOff x="1475656" y="2348880"/>
            <a:chExt cx="288032" cy="720080"/>
          </a:xfrm>
        </p:grpSpPr>
        <p:sp>
          <p:nvSpPr>
            <p:cNvPr id="75" name="Pravouhlý trojuholník 7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6" name="Pravouhlý trojuholník 7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Pravouhlý trojuholník 7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8" name="Pravouhlý trojuholník 7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4" name="Skupina 78"/>
          <p:cNvGrpSpPr/>
          <p:nvPr/>
        </p:nvGrpSpPr>
        <p:grpSpPr>
          <a:xfrm>
            <a:off x="1619672" y="1844824"/>
            <a:ext cx="288032" cy="720080"/>
            <a:chOff x="1475656" y="2348880"/>
            <a:chExt cx="288032" cy="720080"/>
          </a:xfrm>
        </p:grpSpPr>
        <p:sp>
          <p:nvSpPr>
            <p:cNvPr id="80" name="Pravouhlý trojuholník 7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1" name="Pravouhlý trojuholník 8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2" name="Pravouhlý trojuholník 8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3" name="Pravouhlý trojuholník 8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84" name="Nadpis 1"/>
          <p:cNvSpPr txBox="1">
            <a:spLocks/>
          </p:cNvSpPr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54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9" name="Skupina 84"/>
          <p:cNvGrpSpPr/>
          <p:nvPr/>
        </p:nvGrpSpPr>
        <p:grpSpPr>
          <a:xfrm rot="16200000">
            <a:off x="4139953" y="5301210"/>
            <a:ext cx="792088" cy="2088232"/>
            <a:chOff x="1475656" y="2348880"/>
            <a:chExt cx="288032" cy="720080"/>
          </a:xfrm>
        </p:grpSpPr>
        <p:sp>
          <p:nvSpPr>
            <p:cNvPr id="86" name="Pravouhlý trojuholník 85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87" name="Pravouhlý trojuholník 86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8" name="Pravouhlý trojuholník 87"/>
            <p:cNvSpPr/>
            <p:nvPr/>
          </p:nvSpPr>
          <p:spPr>
            <a:xfrm flipV="1">
              <a:off x="1619671" y="2708920"/>
              <a:ext cx="144017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9" name="Pravouhlý trojuholník 88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90" name="BlokTextu 89"/>
          <p:cNvSpPr txBox="1"/>
          <p:nvPr/>
        </p:nvSpPr>
        <p:spPr>
          <a:xfrm>
            <a:off x="4139952" y="60932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S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91" name="BlokTextu 90"/>
          <p:cNvSpPr txBox="1"/>
          <p:nvPr/>
        </p:nvSpPr>
        <p:spPr>
          <a:xfrm>
            <a:off x="4595088" y="609329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N</a:t>
            </a:r>
            <a:endParaRPr lang="sk-SK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051720" y="-1539552"/>
            <a:ext cx="11737304" cy="10009112"/>
            <a:chOff x="2051720" y="-1539552"/>
            <a:chExt cx="11737304" cy="10009112"/>
          </a:xfrm>
        </p:grpSpPr>
        <p:grpSp>
          <p:nvGrpSpPr>
            <p:cNvPr id="5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14" name="Oblúk 13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blúk 14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blúk 15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lúk 16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7" name="Oblúk 6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395251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Oblúk 7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Oblúk 8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blúk 9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blúk 10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blúk 11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3" name="Rovná spojnica 12"/>
              <p:cNvCxnSpPr/>
              <p:nvPr/>
            </p:nvCxnSpPr>
            <p:spPr>
              <a:xfrm>
                <a:off x="7884368" y="3392997"/>
                <a:ext cx="4104456" cy="3600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Paramagnetické</a:t>
            </a:r>
            <a:r>
              <a:rPr lang="sk-SK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látky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80528" y="1412776"/>
            <a:ext cx="8208912" cy="4248471"/>
          </a:xfrm>
          <a:solidFill>
            <a:srgbClr val="FF0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725488"/>
            <a:endParaRPr lang="sk-SK" sz="28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marL="725488"/>
            <a:endParaRPr lang="sk-SK" sz="28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marL="725488"/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častice </a:t>
            </a:r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majú trvalý magnetický moment - náhodne orientovaný</a:t>
            </a:r>
          </a:p>
          <a:p>
            <a:pPr marL="725488"/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hliník, bárium, vápnik, mangán, kyslík, platina, sodík, urán, horčík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sk-SK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Pierre</a:t>
            </a:r>
            <a:r>
              <a:rPr lang="sk-SK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k-SK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Courie</a:t>
            </a:r>
            <a:endParaRPr lang="sk-SK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sk-SK" sz="2400" dirty="0" smtClean="0"/>
          </a:p>
          <a:p>
            <a:r>
              <a:rPr lang="sk-SK" sz="2400" dirty="0" smtClean="0"/>
              <a:t>francúzsky</a:t>
            </a:r>
            <a:r>
              <a:rPr lang="sk-SK" sz="2400" dirty="0"/>
              <a:t> fyzik a </a:t>
            </a:r>
            <a:r>
              <a:rPr lang="sk-SK" sz="2400" dirty="0" smtClean="0"/>
              <a:t>chemik</a:t>
            </a:r>
          </a:p>
          <a:p>
            <a:r>
              <a:rPr lang="sk-SK" sz="2400" dirty="0" smtClean="0"/>
              <a:t>objavil </a:t>
            </a:r>
            <a:r>
              <a:rPr lang="sk-SK" sz="2400" dirty="0"/>
              <a:t>nezávislosť </a:t>
            </a:r>
            <a:r>
              <a:rPr lang="sk-SK" sz="2400" dirty="0" err="1"/>
              <a:t>diamagnetizmu</a:t>
            </a:r>
            <a:r>
              <a:rPr lang="sk-SK" sz="2400" dirty="0"/>
              <a:t> 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od teploty </a:t>
            </a:r>
          </a:p>
          <a:p>
            <a:endParaRPr lang="sk-SK" sz="2400" dirty="0" smtClean="0"/>
          </a:p>
          <a:p>
            <a:r>
              <a:rPr lang="sk-SK" sz="2400" b="1" dirty="0" err="1" smtClean="0"/>
              <a:t>Curieho</a:t>
            </a:r>
            <a:r>
              <a:rPr lang="sk-SK" sz="2400" b="1" dirty="0" smtClean="0"/>
              <a:t> zákon</a:t>
            </a:r>
            <a:r>
              <a:rPr lang="sk-SK" sz="2400" dirty="0"/>
              <a:t> pre </a:t>
            </a:r>
            <a:r>
              <a:rPr lang="sk-SK" sz="2400" dirty="0" err="1"/>
              <a:t>paramagnetizmus</a:t>
            </a:r>
            <a:r>
              <a:rPr lang="sk-SK" sz="2400" dirty="0"/>
              <a:t> </a:t>
            </a:r>
            <a:endParaRPr lang="sk-SK" sz="2400" dirty="0" smtClean="0"/>
          </a:p>
          <a:p>
            <a:r>
              <a:rPr lang="sk-SK" sz="2400" dirty="0" smtClean="0"/>
              <a:t>zistil</a:t>
            </a:r>
            <a:r>
              <a:rPr lang="sk-SK" sz="2400" dirty="0"/>
              <a:t>, že pri určitej teplote sa 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b="1" dirty="0" err="1" smtClean="0"/>
              <a:t>feromagnetizmus</a:t>
            </a:r>
            <a:r>
              <a:rPr lang="sk-SK" sz="2400" dirty="0"/>
              <a:t> mení na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b="1" dirty="0" err="1" smtClean="0"/>
              <a:t>paramagnetizmus</a:t>
            </a:r>
            <a:endParaRPr lang="sk-SK" sz="18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5868144" y="1628800"/>
            <a:ext cx="0" cy="448936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5724128" y="1628800"/>
            <a:ext cx="0" cy="448936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5796136" y="1772816"/>
            <a:ext cx="0" cy="41764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Nositeľ Nobelovej ce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erre Curie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3214" y1="68687" x2="24643" y2="83081"/>
                        <a14:foregroundMark x1="53929" y1="74242" x2="65357" y2="86869"/>
                        <a14:foregroundMark x1="79643" y1="94697" x2="80714" y2="99242"/>
                        <a14:foregroundMark x1="73571" y1="31313" x2="71071" y2="37879"/>
                        <a14:foregroundMark x1="33214" y1="13131" x2="41071" y2="27020"/>
                        <a14:foregroundMark x1="30357" y1="12626" x2="35357" y2="17424"/>
                        <a14:foregroundMark x1="32857" y1="11616" x2="32857" y2="11616"/>
                        <a14:foregroundMark x1="27143" y1="13889" x2="27143" y2="13889"/>
                        <a14:foregroundMark x1="63571" y1="14394" x2="63571" y2="14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" r="1" b="1063"/>
          <a:stretch/>
        </p:blipFill>
        <p:spPr bwMode="auto">
          <a:xfrm flipH="1">
            <a:off x="5614764" y="1733356"/>
            <a:ext cx="3072036" cy="43848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5323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9"/>
          <p:cNvGrpSpPr/>
          <p:nvPr/>
        </p:nvGrpSpPr>
        <p:grpSpPr>
          <a:xfrm flipH="1">
            <a:off x="4499992" y="-1539552"/>
            <a:ext cx="11737304" cy="10009112"/>
            <a:chOff x="2051720" y="-1539552"/>
            <a:chExt cx="11737304" cy="10009112"/>
          </a:xfrm>
        </p:grpSpPr>
        <p:grpSp>
          <p:nvGrpSpPr>
            <p:cNvPr id="5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40" name="Oblúk 39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1" name="Oblúk 40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Oblúk 41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Oblúk 42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33" name="Oblúk 32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165502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4" name="Oblúk 33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>
                  <a:gd name="adj1" fmla="val 15035305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Oblúk 34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>
                  <a:gd name="adj1" fmla="val 15397947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6" name="Oblúk 35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>
                  <a:gd name="adj1" fmla="val 15660327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7" name="Oblúk 36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8" name="Oblúk 37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39" name="Rovná spojnica 38"/>
              <p:cNvCxnSpPr/>
              <p:nvPr/>
            </p:nvCxnSpPr>
            <p:spPr>
              <a:xfrm>
                <a:off x="7884368" y="3392997"/>
                <a:ext cx="3816424" cy="36003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Skupina 12"/>
          <p:cNvGrpSpPr/>
          <p:nvPr/>
        </p:nvGrpSpPr>
        <p:grpSpPr>
          <a:xfrm>
            <a:off x="-7093296" y="-1539552"/>
            <a:ext cx="11737304" cy="10009112"/>
            <a:chOff x="2051720" y="-1539552"/>
            <a:chExt cx="11737304" cy="10009112"/>
          </a:xfrm>
        </p:grpSpPr>
        <p:grpSp>
          <p:nvGrpSpPr>
            <p:cNvPr id="8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23" name="Oblúk 22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blúk 23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blúk 24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blúk 25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16" name="Oblúk 15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165502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lúk 16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>
                  <a:gd name="adj1" fmla="val 15035305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blúk 17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>
                  <a:gd name="adj1" fmla="val 15397947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blúk 18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>
                  <a:gd name="adj1" fmla="val 15660327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blúk 19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Oblúk 20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22" name="Rovná spojnica 21"/>
              <p:cNvCxnSpPr/>
              <p:nvPr/>
            </p:nvCxnSpPr>
            <p:spPr>
              <a:xfrm>
                <a:off x="7884368" y="3392997"/>
                <a:ext cx="3816424" cy="3600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k-SK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Delenie </a:t>
            </a:r>
            <a:r>
              <a:rPr lang="sk-SK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magnetík</a:t>
            </a:r>
            <a:endParaRPr lang="sk-SK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212977"/>
            <a:ext cx="9144000" cy="648071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sk-SK" sz="3500" u="sng" cap="small" dirty="0" err="1" smtClean="0"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Paramagnetiká</a:t>
            </a:r>
            <a:endParaRPr lang="sk-SK" sz="3500" u="sng" cap="small" dirty="0">
              <a:solidFill>
                <a:srgbClr val="800000"/>
              </a:solidFill>
              <a:effectLst>
                <a:innerShdw blurRad="114300">
                  <a:prstClr val="black"/>
                </a:innerShdw>
              </a:effectLst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  <a:latin typeface="Adobe Caslon Pro Bold" pitchFamily="18" charset="-18"/>
              <a:ea typeface="+mj-ea"/>
              <a:cs typeface="AngsanaUPC" pitchFamily="18" charset="-34"/>
            </a:endParaRP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27" name="Zástupný symbol obsahu 2"/>
          <p:cNvSpPr txBox="1">
            <a:spLocks/>
          </p:cNvSpPr>
          <p:nvPr/>
        </p:nvSpPr>
        <p:spPr>
          <a:xfrm>
            <a:off x="0" y="4157465"/>
            <a:ext cx="9144000" cy="63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500" u="sng" cap="small" dirty="0" err="1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Diamagnetiká</a:t>
            </a:r>
            <a:r>
              <a:rPr kumimoji="0" lang="sk-SK" sz="3500" b="0" i="0" u="sng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LnTx/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Zástupný symbol obsahu 2"/>
          <p:cNvSpPr txBox="1">
            <a:spLocks/>
          </p:cNvSpPr>
          <p:nvPr/>
        </p:nvSpPr>
        <p:spPr>
          <a:xfrm>
            <a:off x="0" y="234888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500" u="sng" cap="small" dirty="0" err="1"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Feromagnetiká</a:t>
            </a:r>
            <a:r>
              <a:rPr lang="sk-SK" sz="3500" u="sng" cap="small" dirty="0"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051720" y="-1539552"/>
            <a:ext cx="11737304" cy="10009112"/>
            <a:chOff x="2051720" y="-1539552"/>
            <a:chExt cx="11737304" cy="10009112"/>
          </a:xfrm>
        </p:grpSpPr>
        <p:grpSp>
          <p:nvGrpSpPr>
            <p:cNvPr id="5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14" name="Oblúk 13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blúk 14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blúk 15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lúk 16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7" name="Oblúk 6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395251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Oblúk 7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Oblúk 8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blúk 9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blúk 10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blúk 11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3" name="Rovná spojnica 12"/>
              <p:cNvCxnSpPr/>
              <p:nvPr/>
            </p:nvCxnSpPr>
            <p:spPr>
              <a:xfrm>
                <a:off x="7884368" y="3392997"/>
                <a:ext cx="4104456" cy="3600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Diamagnetické</a:t>
            </a:r>
            <a:r>
              <a:rPr lang="sk-SK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látky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80528" y="1412777"/>
            <a:ext cx="8136904" cy="4032447"/>
          </a:xfrm>
          <a:solidFill>
            <a:srgbClr val="FF0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725488"/>
            <a:endParaRPr lang="sk-SK" sz="28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marL="725488"/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nie </a:t>
            </a:r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sú permanentné magnety</a:t>
            </a:r>
          </a:p>
          <a:p>
            <a:pPr marL="725488"/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vo vonkajšom magnetickom poli prejavujú slabý magnetizmus</a:t>
            </a:r>
          </a:p>
          <a:p>
            <a:pPr marL="1125538" lvl="1"/>
            <a:r>
              <a:rPr lang="sk-SK" sz="24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magnetické pole opačného smeru vzhľadom na indukčné čiary vonkajšieho poľa</a:t>
            </a:r>
          </a:p>
          <a:p>
            <a:pPr marL="725488"/>
            <a:endParaRPr lang="sk-SK" sz="28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>
          <a:xfrm>
            <a:off x="601216" y="1412777"/>
            <a:ext cx="8867328" cy="4032447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49263" marR="0" lvl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všetky inertné plyny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(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He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, Ne,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Ar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,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Kr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,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Xe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,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Rn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)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Adobe Gothic Std B" pitchFamily="34" charset="-128"/>
              <a:cs typeface="+mn-cs"/>
            </a:endParaRPr>
          </a:p>
          <a:p>
            <a:pPr marL="4460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Adobe Gothic Std B" pitchFamily="34" charset="-128"/>
              <a:cs typeface="+mn-cs"/>
            </a:endParaRPr>
          </a:p>
          <a:p>
            <a:pPr marL="4460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väčšina organických zlúčenín</a:t>
            </a:r>
          </a:p>
          <a:p>
            <a:pPr marL="4460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Adobe Gothic Std B" pitchFamily="34" charset="-128"/>
              <a:cs typeface="+mn-cs"/>
            </a:endParaRPr>
          </a:p>
          <a:p>
            <a:pPr marL="4460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niektoré kovy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(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Cu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,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Ag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, Au,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Hg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, Bi) </a:t>
            </a:r>
          </a:p>
          <a:p>
            <a:pPr marL="4460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Adobe Gothic Std B" pitchFamily="34" charset="-128"/>
              <a:cs typeface="+mn-cs"/>
            </a:endParaRPr>
          </a:p>
          <a:p>
            <a:pPr marL="4460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voda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Adobe Gothic Std B" pitchFamily="34" charset="-128"/>
              <a:cs typeface="+mn-cs"/>
              <a:hlinkClick r:id="rId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Adobe Gothic Std B" pitchFamily="34" charset="-128"/>
              <a:cs typeface="+mn-cs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Diamagnetické</a:t>
            </a:r>
            <a:r>
              <a:rPr lang="sk-SK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látky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5805264"/>
            <a:ext cx="8604448" cy="1052736"/>
          </a:xfrm>
          <a:prstGeom prst="rect">
            <a:avLst/>
          </a:prstGeom>
          <a:solidFill>
            <a:schemeClr val="tx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446088" algn="ctr"/>
            <a:endParaRPr lang="sk-SK" sz="20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sp>
        <p:nvSpPr>
          <p:cNvPr id="10" name="Pravouhlý trojuholník 9"/>
          <p:cNvSpPr/>
          <p:nvPr/>
        </p:nvSpPr>
        <p:spPr>
          <a:xfrm>
            <a:off x="8604448" y="5805264"/>
            <a:ext cx="539552" cy="105273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http://www.all-water.org/H2O_Images/640px-Water_molecule_3D.svg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739">
            <a:off x="2327865" y="4439192"/>
            <a:ext cx="918812" cy="85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nfovek.sk/predmety/biologia/diplomky/biologia_bunky/Obrazky%20diplomovky/carbon_chain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2869">
            <a:off x="5403152" y="3396205"/>
            <a:ext cx="3960440" cy="6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5805264"/>
            <a:ext cx="8604448" cy="1052736"/>
          </a:xfrm>
          <a:prstGeom prst="rect">
            <a:avLst/>
          </a:prstGeom>
          <a:solidFill>
            <a:schemeClr val="tx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446088" algn="ctr"/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  <a:hlinkClick r:id="rId5"/>
              </a:rPr>
              <a:t>http://www.youtube.com/watch?v=jyqOTJOJSoU</a:t>
            </a:r>
            <a:endParaRPr lang="sk-SK" sz="20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9142857" imgH="5545791"/>
        </mc:Choice>
        <mc:Fallback>
          <p:control name="ShockwaveFlash1" r:id="rId2" imgW="9142857" imgH="554579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20713"/>
                  <a:ext cx="9142413" cy="5546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46710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sk-SK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Diamagnetické</a:t>
            </a:r>
            <a:r>
              <a:rPr lang="sk-SK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látky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k-SK" b="1" dirty="0" err="1" smtClean="0"/>
              <a:t>Andre</a:t>
            </a:r>
            <a:r>
              <a:rPr lang="sk-SK" b="1" dirty="0" smtClean="0"/>
              <a:t> </a:t>
            </a:r>
            <a:r>
              <a:rPr lang="sk-SK" b="1" dirty="0" err="1" smtClean="0"/>
              <a:t>Geim</a:t>
            </a:r>
            <a:r>
              <a:rPr lang="sk-SK" b="1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400" b="1" dirty="0" smtClean="0"/>
              <a:t>(</a:t>
            </a:r>
            <a:r>
              <a:rPr lang="sk-SK" sz="2400" b="1" dirty="0"/>
              <a:t>Andrej </a:t>
            </a:r>
            <a:r>
              <a:rPr lang="sk-SK" sz="2400" b="1" dirty="0" err="1"/>
              <a:t>Konstantinovič</a:t>
            </a:r>
            <a:r>
              <a:rPr lang="sk-SK" sz="2400" b="1" dirty="0"/>
              <a:t> </a:t>
            </a:r>
            <a:r>
              <a:rPr lang="sk-SK" sz="2400" b="1" dirty="0" err="1"/>
              <a:t>Gejm</a:t>
            </a:r>
            <a:r>
              <a:rPr lang="sk-SK" sz="2400" b="1" dirty="0" smtClean="0"/>
              <a:t>)</a:t>
            </a:r>
          </a:p>
          <a:p>
            <a:pPr marL="0" indent="0">
              <a:buNone/>
            </a:pPr>
            <a:endParaRPr lang="sk-SK" sz="2400" dirty="0" smtClean="0"/>
          </a:p>
          <a:p>
            <a:r>
              <a:rPr lang="sk-SK" sz="2400" dirty="0" smtClean="0"/>
              <a:t>experiment </a:t>
            </a:r>
            <a:r>
              <a:rPr lang="sk-SK" sz="2400" dirty="0" err="1" smtClean="0"/>
              <a:t>levitovania</a:t>
            </a:r>
            <a:r>
              <a:rPr lang="sk-SK" sz="2400" dirty="0"/>
              <a:t> </a:t>
            </a:r>
            <a:r>
              <a:rPr lang="sk-SK" sz="2400" dirty="0" smtClean="0"/>
              <a:t>kvapiek vody </a:t>
            </a:r>
            <a:br>
              <a:rPr lang="sk-SK" sz="2400" dirty="0" smtClean="0"/>
            </a:br>
            <a:r>
              <a:rPr lang="sk-SK" sz="2400" dirty="0" smtClean="0"/>
              <a:t>a žaby</a:t>
            </a:r>
          </a:p>
          <a:p>
            <a:endParaRPr lang="sk-SK" sz="2400" dirty="0"/>
          </a:p>
          <a:p>
            <a:r>
              <a:rPr lang="sk-SK" sz="2400" dirty="0" smtClean="0"/>
              <a:t>2010 – </a:t>
            </a:r>
            <a:r>
              <a:rPr lang="sk-SK" sz="2400" b="1" dirty="0" smtClean="0"/>
              <a:t>Nobelova cena </a:t>
            </a:r>
            <a:r>
              <a:rPr lang="sk-SK" sz="1800" dirty="0" smtClean="0"/>
              <a:t>(výskum grafému)</a:t>
            </a:r>
            <a:endParaRPr lang="sk-SK" sz="1800" dirty="0"/>
          </a:p>
        </p:txBody>
      </p:sp>
      <p:pic>
        <p:nvPicPr>
          <p:cNvPr id="3074" name="Picture 2" descr="Andrej Konstantinovič Gej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774" y1="68062" x2="63871" y2="83921"/>
                        <a14:foregroundMark x1="27742" y1="85242" x2="69032" y2="89427"/>
                        <a14:foregroundMark x1="13548" y1="79736" x2="16774" y2="86123"/>
                        <a14:backgroundMark x1="3548" y1="39868" x2="3226" y2="36784"/>
                        <a14:backgroundMark x1="5484" y1="42731" x2="3548" y2="39868"/>
                        <a14:backgroundMark x1="1290" y1="46035" x2="2258" y2="44934"/>
                        <a14:backgroundMark x1="94194" y1="42511" x2="96129" y2="33700"/>
                        <a14:backgroundMark x1="31613" y1="661" x2="32581" y2="661"/>
                        <a14:backgroundMark x1="28710" y1="1101" x2="38065" y2="0"/>
                        <a14:backgroundMark x1="93548" y1="48238" x2="91935" y2="42511"/>
                        <a14:backgroundMark x1="13226" y1="47577" x2="6774" y2="46696"/>
                        <a14:backgroundMark x1="89355" y1="34361" x2="90323" y2="29956"/>
                        <a14:backgroundMark x1="24516" y1="3524" x2="39032" y2="0"/>
                        <a14:backgroundMark x1="69677" y1="7489" x2="83226" y2="12775"/>
                        <a14:backgroundMark x1="60000" y1="2203" x2="26774" y2="0"/>
                        <a14:backgroundMark x1="70000" y1="5286" x2="47097" y2="1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41" b="3570"/>
          <a:stretch/>
        </p:blipFill>
        <p:spPr bwMode="auto">
          <a:xfrm>
            <a:off x="5868144" y="1948200"/>
            <a:ext cx="2818656" cy="416996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nica 4"/>
          <p:cNvCxnSpPr/>
          <p:nvPr/>
        </p:nvCxnSpPr>
        <p:spPr>
          <a:xfrm>
            <a:off x="5868144" y="1628800"/>
            <a:ext cx="0" cy="448936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5724128" y="1628800"/>
            <a:ext cx="0" cy="448936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5796136" y="1772816"/>
            <a:ext cx="0" cy="41764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Nositeľ Nobelovej ce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5110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67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5805264"/>
            <a:ext cx="8604448" cy="1052736"/>
          </a:xfrm>
          <a:prstGeom prst="rect">
            <a:avLst/>
          </a:prstGeom>
          <a:solidFill>
            <a:schemeClr val="tx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446088" algn="ctr"/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  <a:hlinkClick r:id="rId4"/>
              </a:rPr>
              <a:t>http://www.youtube.com/watch?v=A1vyB-O5i6E</a:t>
            </a:r>
            <a:endParaRPr lang="sk-SK" sz="20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9142857" imgH="5547260"/>
        </mc:Choice>
        <mc:Fallback>
          <p:control name="ShockwaveFlash1" r:id="rId2" imgW="9142857" imgH="55472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20713"/>
                  <a:ext cx="9142413" cy="5546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61896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Magnetizácia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sz="2800" dirty="0" smtClean="0">
                <a:solidFill>
                  <a:schemeClr val="bg1"/>
                </a:solidFill>
              </a:rPr>
              <a:t>-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fyzikálny jav, ku ktorému dochádza </a:t>
            </a:r>
            <a:r>
              <a:rPr lang="sk-SK" sz="2400" dirty="0" smtClean="0">
                <a:solidFill>
                  <a:schemeClr val="bg1"/>
                </a:solidFill>
              </a:rPr>
              <a:t>				  pri </a:t>
            </a:r>
            <a:r>
              <a:rPr lang="sk-SK" sz="2400" dirty="0">
                <a:solidFill>
                  <a:schemeClr val="bg1"/>
                </a:solidFill>
              </a:rPr>
              <a:t>vložení látky do magnetického poľa</a:t>
            </a:r>
          </a:p>
          <a:p>
            <a:endParaRPr lang="sk-SK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40929"/>
              </p:ext>
            </p:extLst>
          </p:nvPr>
        </p:nvGraphicFramePr>
        <p:xfrm>
          <a:off x="467544" y="1916832"/>
          <a:ext cx="8208912" cy="4370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2016224"/>
                <a:gridCol w="2160240"/>
              </a:tblGrid>
              <a:tr h="79208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dirty="0" err="1" smtClean="0">
                          <a:solidFill>
                            <a:schemeClr val="bg1"/>
                          </a:solidFill>
                        </a:rPr>
                        <a:t>Magnetikum</a:t>
                      </a:r>
                      <a:r>
                        <a:rPr lang="sk-SK" sz="2800" dirty="0" smtClean="0">
                          <a:solidFill>
                            <a:schemeClr val="bg1"/>
                          </a:solidFill>
                        </a:rPr>
                        <a:t> (zmagnetizovaná látka)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1637776">
                <a:tc>
                  <a:txBody>
                    <a:bodyPr/>
                    <a:lstStyle/>
                    <a:p>
                      <a:pPr algn="ctr"/>
                      <a:endParaRPr lang="sk-SK" sz="2000" b="1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k-SK" sz="20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magnetizmus s poľom </a:t>
                      </a:r>
                      <a:r>
                        <a:rPr lang="sk-SK" sz="2000" b="1" i="0" u="sng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OPAČNÉHO</a:t>
                      </a:r>
                      <a:r>
                        <a:rPr lang="sk-SK" sz="20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smeru vzhľadom na indukčné</a:t>
                      </a:r>
                      <a:r>
                        <a:rPr lang="sk-SK" sz="2000" b="1" i="0" u="none" dirty="0" smtClean="0"/>
                        <a:t> </a:t>
                      </a:r>
                      <a:r>
                        <a:rPr lang="sk-SK" sz="20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čiary vonkajšieho poľa</a:t>
                      </a:r>
                      <a:endParaRPr lang="sk-SK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sk-SK" sz="2000" b="1" i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k-SK" sz="20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magnetizmus s poľom </a:t>
                      </a:r>
                      <a:r>
                        <a:rPr lang="sk-SK" sz="2000" b="1" i="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ROVNAKÉHO</a:t>
                      </a:r>
                      <a:r>
                        <a:rPr lang="sk-SK" sz="20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smeru vzhľadom na indukčné</a:t>
                      </a:r>
                      <a:r>
                        <a:rPr lang="sk-SK" sz="2000" b="1" i="0" u="none" dirty="0" smtClean="0"/>
                        <a:t> </a:t>
                      </a:r>
                      <a:r>
                        <a:rPr lang="sk-SK" sz="20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čiary vonkajšieho poľa</a:t>
                      </a:r>
                      <a:endParaRPr lang="sk-SK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1940841">
                <a:tc>
                  <a:txBody>
                    <a:bodyPr/>
                    <a:lstStyle/>
                    <a:p>
                      <a:endParaRPr lang="sk-SK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sk-SK" b="1" dirty="0" err="1" smtClean="0">
                          <a:solidFill>
                            <a:schemeClr val="tx2"/>
                          </a:solidFill>
                        </a:rPr>
                        <a:t>Diamagnetiká</a:t>
                      </a:r>
                      <a:endParaRPr lang="sk-SK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dirty="0" smtClean="0"/>
                        <a:t>Všetky látky vykazujú </a:t>
                      </a:r>
                      <a:r>
                        <a:rPr lang="sk-SK" dirty="0" err="1" smtClean="0"/>
                        <a:t>diamagnetické</a:t>
                      </a:r>
                      <a:r>
                        <a:rPr lang="sk-SK" dirty="0" smtClean="0"/>
                        <a:t> vlastnosti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k-SK" b="1" dirty="0" err="1" smtClean="0"/>
                        <a:t>Andre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Geim</a:t>
                      </a:r>
                      <a:r>
                        <a:rPr lang="sk-SK" b="1" dirty="0" smtClean="0"/>
                        <a:t> </a:t>
                      </a:r>
                      <a:endParaRPr lang="sk-SK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sk-SK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sk-SK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Paramagnetiká</a:t>
                      </a:r>
                      <a:endParaRPr lang="sk-SK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sk-SK" dirty="0" smtClean="0"/>
                        <a:t>Dočasný magnet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sk-SK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lang="sk-SK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Ba, </a:t>
                      </a:r>
                      <a:r>
                        <a:rPr lang="sk-SK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sk-SK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r>
                        <a:rPr lang="sk-SK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O, </a:t>
                      </a:r>
                      <a:r>
                        <a:rPr lang="sk-SK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r>
                        <a:rPr lang="sk-SK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Na, U, Mg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sk-SK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Feromagnetiká</a:t>
                      </a:r>
                      <a:endParaRPr lang="sk-SK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sk-SK" dirty="0" smtClean="0"/>
                        <a:t>Permanentný magnet</a:t>
                      </a:r>
                    </a:p>
                    <a:p>
                      <a:pPr marL="182563" indent="-182563">
                        <a:buFont typeface="Arial" pitchFamily="34" charset="0"/>
                        <a:buChar char="•"/>
                      </a:pPr>
                      <a:r>
                        <a:rPr lang="sk-SK" dirty="0" err="1" smtClean="0"/>
                        <a:t>Fe</a:t>
                      </a:r>
                      <a:r>
                        <a:rPr lang="sk-SK" dirty="0" smtClean="0"/>
                        <a:t>,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baseline="0" dirty="0" err="1" smtClean="0"/>
                        <a:t>Ni</a:t>
                      </a:r>
                      <a:r>
                        <a:rPr lang="sk-SK" baseline="0" dirty="0" smtClean="0"/>
                        <a:t>, </a:t>
                      </a:r>
                      <a:r>
                        <a:rPr lang="sk-SK" baseline="0" dirty="0" err="1" smtClean="0"/>
                        <a:t>Co</a:t>
                      </a:r>
                      <a:endParaRPr lang="sk-SK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482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Magnetizácia</a:t>
            </a:r>
            <a:endParaRPr lang="sk-SK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540568" y="980727"/>
            <a:ext cx="10153128" cy="5877273"/>
          </a:xfr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bg1"/>
                </a:solidFill>
              </a:rPr>
              <a:t>b</a:t>
            </a:r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2051720" y="-1539552"/>
            <a:ext cx="11737304" cy="10009112"/>
            <a:chOff x="2051720" y="-1539552"/>
            <a:chExt cx="11737304" cy="10009112"/>
          </a:xfrm>
        </p:grpSpPr>
        <p:grpSp>
          <p:nvGrpSpPr>
            <p:cNvPr id="14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9" name="Oblúk 8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blúk 9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blúk 10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blúk 11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6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16" name="Oblúk 15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395251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lúk 16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blúk 17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blúk 18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Oblúk 21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Oblúk 22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25" name="Rovná spojnica 24"/>
              <p:cNvCxnSpPr>
                <a:stCxn id="8" idx="3"/>
              </p:cNvCxnSpPr>
              <p:nvPr/>
            </p:nvCxnSpPr>
            <p:spPr>
              <a:xfrm>
                <a:off x="7884368" y="3392997"/>
                <a:ext cx="4104456" cy="3600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Zástupný symbol obsahu 2"/>
          <p:cNvSpPr txBox="1">
            <a:spLocks/>
          </p:cNvSpPr>
          <p:nvPr/>
        </p:nvSpPr>
        <p:spPr>
          <a:xfrm>
            <a:off x="-324544" y="1196753"/>
            <a:ext cx="8208912" cy="4392488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725488" indent="-342900">
              <a:spcBef>
                <a:spcPct val="20000"/>
              </a:spcBef>
              <a:buFont typeface="Arial" pitchFamily="34" charset="0"/>
              <a:buChar char="•"/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marL="725488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fyzikálny jav, ku ktorému dochádza pri vložení látky do magnetického poľa</a:t>
            </a:r>
          </a:p>
          <a:p>
            <a:pPr marL="725488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zmagnetizovaná látka – </a:t>
            </a:r>
            <a:r>
              <a:rPr lang="sk-SK" sz="2800" b="1" dirty="0" err="1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magnetikum</a:t>
            </a:r>
            <a:endParaRPr lang="sk-SK" sz="2800" b="1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marL="725488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prejavuje </a:t>
            </a:r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sa zmenou vlastností danej látky</a:t>
            </a:r>
          </a:p>
          <a:p>
            <a:pPr marL="725488" indent="-342900">
              <a:spcBef>
                <a:spcPct val="20000"/>
              </a:spcBef>
              <a:buFont typeface="Arial" pitchFamily="34" charset="0"/>
              <a:buChar char="•"/>
            </a:pPr>
            <a:endParaRPr lang="sk-SK" sz="2800" b="1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0" y="5805264"/>
            <a:ext cx="7884368" cy="1052736"/>
          </a:xfrm>
          <a:prstGeom prst="rect">
            <a:avLst/>
          </a:prstGeom>
          <a:solidFill>
            <a:schemeClr val="tx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54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904" y="220486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sk-SK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Zdroje informácií</a:t>
            </a:r>
            <a:endParaRPr lang="sk-SK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448272"/>
          </a:xfrm>
        </p:spPr>
        <p:txBody>
          <a:bodyPr>
            <a:normAutofit fontScale="40000" lnSpcReduction="2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http://www.techmania.cz/edutorium/art_exponaty.php?xkat=fyzika&amp;xser=456c656b74f8696e612061206d61676e657469736d7573h&amp;key=444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http://www.ddp.fmph.uniba.sk/~koubek/UT_html/G3/kap1/1-9.htm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http://cs.wikipedia.org/wiki/Diamagnetikum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http://cs.wikipedia.org/wiki/Paramagnetikum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http://cs.wikipedia.org/wiki/Feromagnetismus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http://en.wikipedia.org/wiki/Diamagnetism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http://www.princeton.edu/~achaney/tmve/wiki100k/docs/Diamagnetism.html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http://en.wikipedia.org/wiki/Paramagnetism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https://www.boundless.com/physics/magnetism/applications-of-magnetism/paramagnetism-and-diamagnetism/</a:t>
            </a:r>
          </a:p>
          <a:p>
            <a:r>
              <a:rPr lang="sk-SK" dirty="0">
                <a:solidFill>
                  <a:schemeClr val="bg1"/>
                </a:solidFill>
              </a:rPr>
              <a:t>http://www.equark.sk/index.php?cl=article&amp;iid=1866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457200" y="548680"/>
            <a:ext cx="10081120" cy="324036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u="sng" cap="small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cs typeface="AngsanaUPC" pitchFamily="18" charset="-34"/>
              </a:rPr>
              <a:t>Ďakujem</a:t>
            </a:r>
            <a:r>
              <a:rPr lang="sk-SK" sz="4800" u="sng" cap="small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cs typeface="AngsanaUPC" pitchFamily="18" charset="-34"/>
              </a:rPr>
              <a:t> </a:t>
            </a:r>
            <a:br>
              <a:rPr lang="sk-SK" sz="4800" u="sng" cap="small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cs typeface="AngsanaUPC" pitchFamily="18" charset="-34"/>
              </a:rPr>
            </a:br>
            <a:r>
              <a:rPr lang="sk-SK" sz="4800" u="sng" cap="small" dirty="0" smtClean="0"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cs typeface="AngsanaUPC" pitchFamily="18" charset="-34"/>
              </a:rPr>
              <a:t>za pozornosť</a:t>
            </a:r>
            <a:endParaRPr lang="sk-SK" sz="4800" u="sng" cap="small" dirty="0">
              <a:solidFill>
                <a:srgbClr val="800000"/>
              </a:solidFill>
              <a:effectLst>
                <a:innerShdw blurRad="114300">
                  <a:prstClr val="black"/>
                </a:innerShdw>
              </a:effectLst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  <a:latin typeface="Adobe Caslon Pro Bold" pitchFamily="18" charset="-18"/>
              <a:cs typeface="AngsanaUPC" pitchFamily="18" charset="-34"/>
            </a:endParaRPr>
          </a:p>
        </p:txBody>
      </p:sp>
      <p:cxnSp>
        <p:nvCxnSpPr>
          <p:cNvPr id="7" name="Rovná spojnica 6"/>
          <p:cNvCxnSpPr/>
          <p:nvPr/>
        </p:nvCxnSpPr>
        <p:spPr>
          <a:xfrm>
            <a:off x="-25152" y="836712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-25152" y="1196752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-25152" y="3140968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-25152" y="3501008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kupina 29"/>
          <p:cNvGrpSpPr/>
          <p:nvPr/>
        </p:nvGrpSpPr>
        <p:grpSpPr>
          <a:xfrm flipH="1">
            <a:off x="4499992" y="-1539552"/>
            <a:ext cx="11737304" cy="10009112"/>
            <a:chOff x="2051720" y="-1539552"/>
            <a:chExt cx="11737304" cy="10009112"/>
          </a:xfrm>
        </p:grpSpPr>
        <p:grpSp>
          <p:nvGrpSpPr>
            <p:cNvPr id="31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40" name="Oblúk 39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1" name="Oblúk 40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Oblúk 41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Oblúk 42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2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33" name="Oblúk 32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165502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4" name="Oblúk 33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>
                  <a:gd name="adj1" fmla="val 15035305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Oblúk 34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>
                  <a:gd name="adj1" fmla="val 15397947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6" name="Oblúk 35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>
                  <a:gd name="adj1" fmla="val 15660327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7" name="Oblúk 36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8" name="Oblúk 37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39" name="Rovná spojnica 38"/>
              <p:cNvCxnSpPr/>
              <p:nvPr/>
            </p:nvCxnSpPr>
            <p:spPr>
              <a:xfrm>
                <a:off x="7884368" y="3392997"/>
                <a:ext cx="3816424" cy="36003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-7093296" y="-1539552"/>
            <a:ext cx="11737304" cy="10009112"/>
            <a:chOff x="2051720" y="-1539552"/>
            <a:chExt cx="11737304" cy="10009112"/>
          </a:xfrm>
        </p:grpSpPr>
        <p:grpSp>
          <p:nvGrpSpPr>
            <p:cNvPr id="14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23" name="Oblúk 22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blúk 23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blúk 24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blúk 25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5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16" name="Oblúk 15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165502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lúk 16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>
                  <a:gd name="adj1" fmla="val 15035305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blúk 17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>
                  <a:gd name="adj1" fmla="val 15397947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blúk 18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>
                  <a:gd name="adj1" fmla="val 15660327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blúk 19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Oblúk 20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22" name="Rovná spojnica 21"/>
              <p:cNvCxnSpPr/>
              <p:nvPr/>
            </p:nvCxnSpPr>
            <p:spPr>
              <a:xfrm>
                <a:off x="7884368" y="3392997"/>
                <a:ext cx="3816424" cy="3600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k-SK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Delenie </a:t>
            </a:r>
            <a:r>
              <a:rPr lang="sk-SK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magnetík</a:t>
            </a:r>
            <a:endParaRPr lang="sk-SK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212977"/>
            <a:ext cx="9144000" cy="648071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sk-SK" sz="3500" u="sng" cap="small" dirty="0" err="1" smtClean="0"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Paramagnetiká</a:t>
            </a:r>
            <a:endParaRPr lang="sk-SK" sz="3500" u="sng" cap="small" dirty="0">
              <a:solidFill>
                <a:srgbClr val="800000"/>
              </a:solidFill>
              <a:effectLst>
                <a:innerShdw blurRad="114300">
                  <a:prstClr val="black"/>
                </a:innerShdw>
              </a:effectLst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  <a:latin typeface="Adobe Caslon Pro Bold" pitchFamily="18" charset="-18"/>
              <a:ea typeface="+mj-ea"/>
              <a:cs typeface="AngsanaUPC" pitchFamily="18" charset="-34"/>
            </a:endParaRP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27" name="Zástupný symbol obsahu 2"/>
          <p:cNvSpPr txBox="1">
            <a:spLocks/>
          </p:cNvSpPr>
          <p:nvPr/>
        </p:nvSpPr>
        <p:spPr>
          <a:xfrm>
            <a:off x="0" y="4157465"/>
            <a:ext cx="9144000" cy="63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500" b="0" i="0" u="sng" strike="noStrike" kern="1200" cap="small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LnTx/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Diamagnetiká</a:t>
            </a:r>
            <a:r>
              <a:rPr kumimoji="0" lang="sk-SK" sz="3500" b="0" i="0" u="sng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LnTx/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Zástupný symbol obsahu 2"/>
          <p:cNvSpPr txBox="1">
            <a:spLocks/>
          </p:cNvSpPr>
          <p:nvPr/>
        </p:nvSpPr>
        <p:spPr>
          <a:xfrm>
            <a:off x="0" y="234888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500" b="0" i="0" u="sng" strike="noStrike" kern="1200" cap="small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LnTx/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Feromagnetiká</a:t>
            </a:r>
            <a:r>
              <a:rPr kumimoji="0" lang="sk-SK" sz="3500" b="0" i="0" u="sng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LnTx/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flipH="1">
            <a:off x="-4645024" y="-1539552"/>
            <a:ext cx="11737304" cy="10009112"/>
            <a:chOff x="2051720" y="-1539552"/>
            <a:chExt cx="11737304" cy="10009112"/>
          </a:xfrm>
        </p:grpSpPr>
        <p:grpSp>
          <p:nvGrpSpPr>
            <p:cNvPr id="5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14" name="Oblúk 13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blúk 14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blúk 15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lúk 16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7" name="Oblúk 6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165502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Oblúk 7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>
                  <a:gd name="adj1" fmla="val 15035305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Oblúk 8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>
                  <a:gd name="adj1" fmla="val 15397947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blúk 9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>
                  <a:gd name="adj1" fmla="val 15660327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blúk 10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blúk 11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3" name="Rovná spojnica 12"/>
              <p:cNvCxnSpPr/>
              <p:nvPr/>
            </p:nvCxnSpPr>
            <p:spPr>
              <a:xfrm>
                <a:off x="7884368" y="3392997"/>
                <a:ext cx="3816424" cy="36003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Nadpis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Feromagnetické látky</a:t>
            </a:r>
            <a:endParaRPr kumimoji="0" lang="sk-SK" sz="54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Zástupný symbol obsahu 2"/>
          <p:cNvSpPr txBox="1">
            <a:spLocks/>
          </p:cNvSpPr>
          <p:nvPr/>
        </p:nvSpPr>
        <p:spPr>
          <a:xfrm>
            <a:off x="1259632" y="1268760"/>
            <a:ext cx="8424936" cy="4752528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571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43675" algn="l"/>
              </a:tabLst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Adobe Gothic Std B" pitchFamily="34" charset="-128"/>
              <a:cs typeface="+mn-cs"/>
            </a:endParaRPr>
          </a:p>
          <a:p>
            <a:pPr marL="3571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43675" algn="l"/>
              </a:tabLst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Adobe Gothic Std B" pitchFamily="34" charset="-128"/>
              <a:cs typeface="+mn-cs"/>
            </a:endParaRPr>
          </a:p>
          <a:p>
            <a:pPr marL="3571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43675" algn="l"/>
              </a:tabLst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domény –dipóly</a:t>
            </a:r>
          </a:p>
          <a:p>
            <a:pPr marL="3571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43675" algn="l"/>
              </a:tabLst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pred pôsobením magnetického poľa </a:t>
            </a:r>
          </a:p>
          <a:p>
            <a:pPr marL="1182688" lvl="2" indent="-342900">
              <a:spcBef>
                <a:spcPct val="20000"/>
              </a:spcBef>
              <a:buFont typeface="Arial" pitchFamily="34" charset="0"/>
              <a:buChar char="•"/>
              <a:tabLst>
                <a:tab pos="6543675" algn="l"/>
              </a:tabLst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náhodné rozloženie smerov </a:t>
            </a:r>
            <a:b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</a:b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magnetických polí jednotlivých domén</a:t>
            </a:r>
          </a:p>
          <a:p>
            <a:pPr marL="1182688" lvl="2" indent="-342900">
              <a:spcBef>
                <a:spcPct val="20000"/>
              </a:spcBef>
              <a:buFont typeface="Arial" pitchFamily="34" charset="0"/>
              <a:buChar char="•"/>
              <a:tabLst>
                <a:tab pos="6543675" algn="l"/>
              </a:tabLst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Adobe Gothic Std B" pitchFamily="34" charset="-128"/>
                <a:cs typeface="+mn-cs"/>
              </a:rPr>
              <a:t>látka sa magneticky neprejavuje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543675" algn="l"/>
              </a:tabLst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051720" y="-1539552"/>
            <a:ext cx="11737304" cy="10009112"/>
            <a:chOff x="2051720" y="-1539552"/>
            <a:chExt cx="11737304" cy="10009112"/>
          </a:xfrm>
        </p:grpSpPr>
        <p:grpSp>
          <p:nvGrpSpPr>
            <p:cNvPr id="9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18" name="Oblúk 17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blúk 18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blúk 19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Oblúk 20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11" name="Oblúk 10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395251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blúk 11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Oblúk 12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Oblúk 13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blúk 14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blúk 15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7" name="Rovná spojnica 16"/>
              <p:cNvCxnSpPr/>
              <p:nvPr/>
            </p:nvCxnSpPr>
            <p:spPr>
              <a:xfrm>
                <a:off x="7884368" y="3392997"/>
                <a:ext cx="4104456" cy="36003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Feromagnetické látky</a:t>
            </a:r>
            <a:endParaRPr kumimoji="0" lang="sk-SK" sz="54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-324544" y="1268760"/>
            <a:ext cx="8208912" cy="4752528"/>
          </a:xfrm>
          <a:solidFill>
            <a:schemeClr val="accent1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tabLst>
                <a:tab pos="6543675" algn="l"/>
              </a:tabLst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marL="806450">
              <a:tabLst>
                <a:tab pos="6543675" algn="l"/>
              </a:tabLst>
            </a:pP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počas </a:t>
            </a:r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pôsobenia magnetického poľa</a:t>
            </a:r>
          </a:p>
          <a:p>
            <a:pPr marL="1206500" lvl="2" indent="-342900">
              <a:tabLst>
                <a:tab pos="6543675" algn="l"/>
              </a:tabLst>
            </a:pPr>
            <a:r>
              <a:rPr lang="sk-SK" sz="20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domény sa orientujú do smeru súhlasného s indukčnými čiarami vonkajšieho magnetického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poľa</a:t>
            </a:r>
          </a:p>
          <a:p>
            <a:pPr marL="1206500" lvl="2" indent="-342900">
              <a:tabLst>
                <a:tab pos="6543675" algn="l"/>
              </a:tabLst>
            </a:pPr>
            <a:endParaRPr lang="sk-SK" sz="20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 marL="806450">
              <a:tabLst>
                <a:tab pos="6543675" algn="l"/>
              </a:tabLst>
            </a:pPr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permanentné magnety</a:t>
            </a:r>
          </a:p>
          <a:p>
            <a:pPr marL="806450">
              <a:tabLst>
                <a:tab pos="6543675" algn="l"/>
              </a:tabLst>
            </a:pPr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železo, nikel, kobalt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9"/>
          <p:cNvGrpSpPr/>
          <p:nvPr/>
        </p:nvGrpSpPr>
        <p:grpSpPr>
          <a:xfrm flipH="1">
            <a:off x="4499992" y="-1539552"/>
            <a:ext cx="11737304" cy="10009112"/>
            <a:chOff x="2051720" y="-1539552"/>
            <a:chExt cx="11737304" cy="10009112"/>
          </a:xfrm>
        </p:grpSpPr>
        <p:grpSp>
          <p:nvGrpSpPr>
            <p:cNvPr id="5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40" name="Oblúk 39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1" name="Oblúk 40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Oblúk 41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Oblúk 42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33" name="Oblúk 32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165502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4" name="Oblúk 33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>
                  <a:gd name="adj1" fmla="val 15035305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Oblúk 34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>
                  <a:gd name="adj1" fmla="val 15397947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6" name="Oblúk 35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>
                  <a:gd name="adj1" fmla="val 15660327"/>
                  <a:gd name="adj2" fmla="val 0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7" name="Oblúk 36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8" name="Oblúk 37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39" name="Rovná spojnica 38"/>
              <p:cNvCxnSpPr/>
              <p:nvPr/>
            </p:nvCxnSpPr>
            <p:spPr>
              <a:xfrm>
                <a:off x="7884368" y="3392997"/>
                <a:ext cx="3816424" cy="3600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Skupina 12"/>
          <p:cNvGrpSpPr/>
          <p:nvPr/>
        </p:nvGrpSpPr>
        <p:grpSpPr>
          <a:xfrm>
            <a:off x="-7093296" y="-1539552"/>
            <a:ext cx="11737304" cy="10009112"/>
            <a:chOff x="2051720" y="-1539552"/>
            <a:chExt cx="11737304" cy="10009112"/>
          </a:xfrm>
        </p:grpSpPr>
        <p:grpSp>
          <p:nvGrpSpPr>
            <p:cNvPr id="8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23" name="Oblúk 22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blúk 23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blúk 24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blúk 25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16" name="Oblúk 15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165502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lúk 16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>
                  <a:gd name="adj1" fmla="val 15035305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blúk 17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>
                  <a:gd name="adj1" fmla="val 15397947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blúk 18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>
                  <a:gd name="adj1" fmla="val 15660327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blúk 19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Oblúk 20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22" name="Rovná spojnica 21"/>
              <p:cNvCxnSpPr/>
              <p:nvPr/>
            </p:nvCxnSpPr>
            <p:spPr>
              <a:xfrm>
                <a:off x="7884368" y="3392997"/>
                <a:ext cx="3816424" cy="36003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k-SK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Delenie </a:t>
            </a:r>
            <a:r>
              <a:rPr lang="sk-SK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magnetík</a:t>
            </a:r>
            <a:endParaRPr lang="sk-SK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212977"/>
            <a:ext cx="9144000" cy="648071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sk-SK" sz="3500" u="sng" cap="small" dirty="0" err="1"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Paramagnetiká</a:t>
            </a:r>
            <a:endParaRPr lang="sk-SK" sz="3500" u="sng" cap="small" dirty="0">
              <a:solidFill>
                <a:schemeClr val="accent1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  <a:latin typeface="Adobe Caslon Pro Bold" pitchFamily="18" charset="-18"/>
              <a:ea typeface="+mj-ea"/>
              <a:cs typeface="AngsanaUPC" pitchFamily="18" charset="-34"/>
            </a:endParaRP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27" name="Zástupný symbol obsahu 2"/>
          <p:cNvSpPr txBox="1">
            <a:spLocks/>
          </p:cNvSpPr>
          <p:nvPr/>
        </p:nvSpPr>
        <p:spPr>
          <a:xfrm>
            <a:off x="0" y="4157465"/>
            <a:ext cx="9144000" cy="63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500" b="0" i="0" u="sng" strike="noStrike" kern="1200" cap="small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LnTx/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Diamagnetiká</a:t>
            </a:r>
            <a:r>
              <a:rPr kumimoji="0" lang="sk-SK" sz="3500" b="0" i="0" u="sng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LnTx/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Zástupný symbol obsahu 2"/>
          <p:cNvSpPr txBox="1">
            <a:spLocks/>
          </p:cNvSpPr>
          <p:nvPr/>
        </p:nvSpPr>
        <p:spPr>
          <a:xfrm>
            <a:off x="0" y="234888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500" u="sng" cap="small" dirty="0" err="1">
                <a:solidFill>
                  <a:srgbClr val="800000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Feromagnetiká</a:t>
            </a:r>
            <a:r>
              <a:rPr kumimoji="0" lang="sk-SK" sz="3500" b="0" i="0" u="sng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uLnTx/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  <a:latin typeface="Adobe Caslon Pro Bold" pitchFamily="18" charset="-18"/>
                <a:ea typeface="+mj-ea"/>
                <a:cs typeface="AngsanaUPC" pitchFamily="18" charset="-34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 flipH="1">
            <a:off x="-4645024" y="-1539552"/>
            <a:ext cx="11737304" cy="10009112"/>
            <a:chOff x="2051720" y="-1539552"/>
            <a:chExt cx="11737304" cy="10009112"/>
          </a:xfrm>
        </p:grpSpPr>
        <p:grpSp>
          <p:nvGrpSpPr>
            <p:cNvPr id="19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28" name="Oblúk 27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Oblúk 28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0" name="Oblúk 29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1" name="Oblúk 30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0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21" name="Oblúk 20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395251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Oblúk 21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Oblúk 22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blúk 23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blúk 24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blúk 25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27" name="Rovná spojnica 26"/>
              <p:cNvCxnSpPr/>
              <p:nvPr/>
            </p:nvCxnSpPr>
            <p:spPr>
              <a:xfrm>
                <a:off x="7884368" y="3392997"/>
                <a:ext cx="4104456" cy="36003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Skupina 3"/>
          <p:cNvGrpSpPr/>
          <p:nvPr/>
        </p:nvGrpSpPr>
        <p:grpSpPr>
          <a:xfrm>
            <a:off x="2051720" y="-1539552"/>
            <a:ext cx="11737304" cy="10009112"/>
            <a:chOff x="2051720" y="-1539552"/>
            <a:chExt cx="11737304" cy="10009112"/>
          </a:xfrm>
        </p:grpSpPr>
        <p:grpSp>
          <p:nvGrpSpPr>
            <p:cNvPr id="5" name="Skupina 13"/>
            <p:cNvGrpSpPr/>
            <p:nvPr/>
          </p:nvGrpSpPr>
          <p:grpSpPr>
            <a:xfrm>
              <a:off x="3627512" y="-1539552"/>
              <a:ext cx="8361312" cy="4312096"/>
              <a:chOff x="3627512" y="-1387152"/>
              <a:chExt cx="8361312" cy="4312096"/>
            </a:xfrm>
          </p:grpSpPr>
          <p:sp>
            <p:nvSpPr>
              <p:cNvPr id="14" name="Oblúk 13"/>
              <p:cNvSpPr/>
              <p:nvPr/>
            </p:nvSpPr>
            <p:spPr>
              <a:xfrm rot="5400000">
                <a:off x="6358508" y="-1165820"/>
                <a:ext cx="2331640" cy="360040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blúk 14"/>
              <p:cNvSpPr/>
              <p:nvPr/>
            </p:nvSpPr>
            <p:spPr>
              <a:xfrm rot="5400000">
                <a:off x="6210300" y="-165730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blúk 15"/>
              <p:cNvSpPr/>
              <p:nvPr/>
            </p:nvSpPr>
            <p:spPr>
              <a:xfrm rot="5400000">
                <a:off x="6106480" y="-2273560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lúk 16"/>
              <p:cNvSpPr/>
              <p:nvPr/>
            </p:nvSpPr>
            <p:spPr>
              <a:xfrm rot="5400000">
                <a:off x="5652120" y="-3411760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" name="Skupina 25"/>
            <p:cNvGrpSpPr/>
            <p:nvPr/>
          </p:nvGrpSpPr>
          <p:grpSpPr>
            <a:xfrm>
              <a:off x="2051720" y="-1179512"/>
              <a:ext cx="11737304" cy="9649072"/>
              <a:chOff x="2051720" y="-1179512"/>
              <a:chExt cx="11737304" cy="9649072"/>
            </a:xfrm>
          </p:grpSpPr>
          <p:sp>
            <p:nvSpPr>
              <p:cNvPr id="7" name="Oblúk 6"/>
              <p:cNvSpPr/>
              <p:nvPr/>
            </p:nvSpPr>
            <p:spPr>
              <a:xfrm rot="16200000" flipV="1">
                <a:off x="6358508" y="4647828"/>
                <a:ext cx="2331640" cy="3600400"/>
              </a:xfrm>
              <a:prstGeom prst="arc">
                <a:avLst>
                  <a:gd name="adj1" fmla="val 15395251"/>
                  <a:gd name="adj2" fmla="val 0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Oblúk 7"/>
              <p:cNvSpPr/>
              <p:nvPr/>
            </p:nvSpPr>
            <p:spPr>
              <a:xfrm rot="16200000" flipV="1">
                <a:off x="6210300" y="3627140"/>
                <a:ext cx="2556048" cy="5112568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Oblúk 8"/>
              <p:cNvSpPr/>
              <p:nvPr/>
            </p:nvSpPr>
            <p:spPr>
              <a:xfrm rot="16200000" flipV="1">
                <a:off x="6106480" y="3235288"/>
                <a:ext cx="3483768" cy="6120680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blúk 9"/>
              <p:cNvSpPr/>
              <p:nvPr/>
            </p:nvSpPr>
            <p:spPr>
              <a:xfrm rot="16200000" flipV="1">
                <a:off x="5652120" y="2132856"/>
                <a:ext cx="4312096" cy="8361312"/>
              </a:xfrm>
              <a:prstGeom prst="arc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blúk 10"/>
              <p:cNvSpPr/>
              <p:nvPr/>
            </p:nvSpPr>
            <p:spPr>
              <a:xfrm rot="16200000" flipV="1">
                <a:off x="5764324" y="84820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blúk 11"/>
              <p:cNvSpPr/>
              <p:nvPr/>
            </p:nvSpPr>
            <p:spPr>
              <a:xfrm rot="5400000">
                <a:off x="5764324" y="-4892116"/>
                <a:ext cx="4312096" cy="11737304"/>
              </a:xfrm>
              <a:prstGeom prst="arc">
                <a:avLst>
                  <a:gd name="adj1" fmla="val 17531774"/>
                  <a:gd name="adj2" fmla="val 86718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3" name="Rovná spojnica 12"/>
              <p:cNvCxnSpPr/>
              <p:nvPr/>
            </p:nvCxnSpPr>
            <p:spPr>
              <a:xfrm>
                <a:off x="7884368" y="3392997"/>
                <a:ext cx="4104456" cy="36003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Paramagnetické</a:t>
            </a:r>
            <a:r>
              <a:rPr lang="sk-SK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látky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70384" y="1412777"/>
            <a:ext cx="7690048" cy="4320480"/>
          </a:xfrm>
          <a:solidFill>
            <a:schemeClr val="accent1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tabLst>
                <a:tab pos="6543675" algn="l"/>
              </a:tabLst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>
              <a:tabLst>
                <a:tab pos="6543675" algn="l"/>
              </a:tabLst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  <a:p>
            <a:pPr>
              <a:tabLst>
                <a:tab pos="6543675" algn="l"/>
              </a:tabLst>
            </a:pP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po zmagnetizovaní prejavujú </a:t>
            </a:r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slabý magnetizmus s poľom rovnakého smeru 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ako indukčné </a:t>
            </a:r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čiary vonkajšieho poľa</a:t>
            </a:r>
          </a:p>
          <a:p>
            <a:pPr>
              <a:tabLst>
                <a:tab pos="6543675" algn="l"/>
              </a:tabLst>
            </a:pPr>
            <a:r>
              <a:rPr lang="sk-SK" sz="2800" dirty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nie sú permanentné magnety</a:t>
            </a:r>
          </a:p>
          <a:p>
            <a:pPr>
              <a:tabLst>
                <a:tab pos="6543675" algn="l"/>
              </a:tabLst>
            </a:pPr>
            <a:endParaRPr lang="sk-SK" sz="2800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 rot="5400000" flipH="1">
            <a:off x="2771800" y="1124744"/>
            <a:ext cx="288032" cy="720080"/>
            <a:chOff x="1475656" y="2348880"/>
            <a:chExt cx="288032" cy="720080"/>
          </a:xfrm>
        </p:grpSpPr>
        <p:sp>
          <p:nvSpPr>
            <p:cNvPr id="10" name="Pravouhlý trojuholník 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Pravouhlý trojuholník 1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Pravouhlý trojuholník 1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Pravouhlý trojuholník 1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4" name="Skupina 13"/>
          <p:cNvGrpSpPr/>
          <p:nvPr/>
        </p:nvGrpSpPr>
        <p:grpSpPr>
          <a:xfrm rot="16200000">
            <a:off x="3635896" y="2204864"/>
            <a:ext cx="288032" cy="720080"/>
            <a:chOff x="1475656" y="2348880"/>
            <a:chExt cx="288032" cy="720080"/>
          </a:xfrm>
        </p:grpSpPr>
        <p:sp>
          <p:nvSpPr>
            <p:cNvPr id="15" name="Pravouhlý trojuholník 1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Pravouhlý trojuholník 1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Pravouhlý trojuholník 1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Pravouhlý trojuholník 1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9" name="Skupina 18"/>
          <p:cNvGrpSpPr/>
          <p:nvPr/>
        </p:nvGrpSpPr>
        <p:grpSpPr>
          <a:xfrm rot="10800000">
            <a:off x="4572000" y="692696"/>
            <a:ext cx="288032" cy="720080"/>
            <a:chOff x="1475656" y="2348880"/>
            <a:chExt cx="288032" cy="720080"/>
          </a:xfrm>
        </p:grpSpPr>
        <p:sp>
          <p:nvSpPr>
            <p:cNvPr id="20" name="Pravouhlý trojuholník 1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Pravouhlý trojuholník 2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Pravouhlý trojuholník 2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Pravouhlý trojuholník 2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4" name="Skupina 23"/>
          <p:cNvGrpSpPr/>
          <p:nvPr/>
        </p:nvGrpSpPr>
        <p:grpSpPr>
          <a:xfrm rot="10800000" flipH="1">
            <a:off x="3923928" y="1556792"/>
            <a:ext cx="288032" cy="720080"/>
            <a:chOff x="1475656" y="2348880"/>
            <a:chExt cx="288032" cy="720080"/>
          </a:xfrm>
        </p:grpSpPr>
        <p:sp>
          <p:nvSpPr>
            <p:cNvPr id="25" name="Pravouhlý trojuholník 2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Pravouhlý trojuholník 2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Pravouhlý trojuholník 2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Pravouhlý trojuholník 2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9" name="Skupina 28"/>
          <p:cNvGrpSpPr/>
          <p:nvPr/>
        </p:nvGrpSpPr>
        <p:grpSpPr>
          <a:xfrm rot="5400000" flipH="1">
            <a:off x="6084168" y="2852936"/>
            <a:ext cx="288032" cy="720080"/>
            <a:chOff x="1475656" y="2348880"/>
            <a:chExt cx="288032" cy="720080"/>
          </a:xfrm>
        </p:grpSpPr>
        <p:sp>
          <p:nvSpPr>
            <p:cNvPr id="30" name="Pravouhlý trojuholník 2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1" name="Pravouhlý trojuholník 3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2" name="Pravouhlý trojuholník 3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3" name="Pravouhlý trojuholník 3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4" name="Skupina 33"/>
          <p:cNvGrpSpPr/>
          <p:nvPr/>
        </p:nvGrpSpPr>
        <p:grpSpPr>
          <a:xfrm rot="16200000">
            <a:off x="4499992" y="2924944"/>
            <a:ext cx="288032" cy="720080"/>
            <a:chOff x="1475656" y="2348880"/>
            <a:chExt cx="288032" cy="720080"/>
          </a:xfrm>
        </p:grpSpPr>
        <p:sp>
          <p:nvSpPr>
            <p:cNvPr id="35" name="Pravouhlý trojuholník 3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6" name="Pravouhlý trojuholník 3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Pravouhlý trojuholník 3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8" name="Pravouhlý trojuholník 3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5076056" y="2132856"/>
            <a:ext cx="288032" cy="720080"/>
            <a:chOff x="1475656" y="2348880"/>
            <a:chExt cx="288032" cy="720080"/>
          </a:xfrm>
        </p:grpSpPr>
        <p:sp>
          <p:nvSpPr>
            <p:cNvPr id="40" name="Pravouhlý trojuholník 3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1" name="Pravouhlý trojuholník 4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2" name="Pravouhlý trojuholník 4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3" name="Pravouhlý trojuholník 4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6084168" y="1196752"/>
            <a:ext cx="288032" cy="720080"/>
            <a:chOff x="1475656" y="2348880"/>
            <a:chExt cx="288032" cy="720080"/>
          </a:xfrm>
        </p:grpSpPr>
        <p:sp>
          <p:nvSpPr>
            <p:cNvPr id="45" name="Pravouhlý trojuholník 4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6" name="Pravouhlý trojuholník 4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7" name="Pravouhlý trojuholník 4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8" name="Pravouhlý trojuholník 4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9" name="Skupina 48"/>
          <p:cNvGrpSpPr/>
          <p:nvPr/>
        </p:nvGrpSpPr>
        <p:grpSpPr>
          <a:xfrm rot="16200000">
            <a:off x="7236296" y="548680"/>
            <a:ext cx="288032" cy="720080"/>
            <a:chOff x="1475656" y="2348880"/>
            <a:chExt cx="288032" cy="720080"/>
          </a:xfrm>
        </p:grpSpPr>
        <p:sp>
          <p:nvSpPr>
            <p:cNvPr id="50" name="Pravouhlý trojuholník 4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1" name="Pravouhlý trojuholník 5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2" name="Pravouhlý trojuholník 5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3" name="Pravouhlý trojuholník 5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54" name="Skupina 53"/>
          <p:cNvGrpSpPr/>
          <p:nvPr/>
        </p:nvGrpSpPr>
        <p:grpSpPr>
          <a:xfrm rot="5400000" flipH="1">
            <a:off x="5004048" y="1196752"/>
            <a:ext cx="288032" cy="720080"/>
            <a:chOff x="1475656" y="2348880"/>
            <a:chExt cx="288032" cy="720080"/>
          </a:xfrm>
        </p:grpSpPr>
        <p:sp>
          <p:nvSpPr>
            <p:cNvPr id="55" name="Pravouhlý trojuholník 5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Pravouhlý trojuholník 5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7" name="Pravouhlý trojuholník 5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8" name="Pravouhlý trojuholník 5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59" name="Skupina 58"/>
          <p:cNvGrpSpPr/>
          <p:nvPr/>
        </p:nvGrpSpPr>
        <p:grpSpPr>
          <a:xfrm rot="10800000">
            <a:off x="3131840" y="3284984"/>
            <a:ext cx="288032" cy="720080"/>
            <a:chOff x="1475656" y="2348880"/>
            <a:chExt cx="288032" cy="720080"/>
          </a:xfrm>
        </p:grpSpPr>
        <p:sp>
          <p:nvSpPr>
            <p:cNvPr id="60" name="Pravouhlý trojuholník 5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1" name="Pravouhlý trojuholník 6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2" name="Pravouhlý trojuholník 6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Pravouhlý trojuholník 6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3347864" y="476672"/>
            <a:ext cx="288032" cy="720080"/>
            <a:chOff x="1475656" y="2348880"/>
            <a:chExt cx="288032" cy="720080"/>
          </a:xfrm>
        </p:grpSpPr>
        <p:sp>
          <p:nvSpPr>
            <p:cNvPr id="65" name="Pravouhlý trojuholník 6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6" name="Pravouhlý trojuholník 6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7" name="Pravouhlý trojuholník 6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8" name="Pravouhlý trojuholník 6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69" name="Skupina 68"/>
          <p:cNvGrpSpPr/>
          <p:nvPr/>
        </p:nvGrpSpPr>
        <p:grpSpPr>
          <a:xfrm rot="5400000" flipH="1">
            <a:off x="2483768" y="2348880"/>
            <a:ext cx="288032" cy="720080"/>
            <a:chOff x="1475656" y="2348880"/>
            <a:chExt cx="288032" cy="720080"/>
          </a:xfrm>
        </p:grpSpPr>
        <p:sp>
          <p:nvSpPr>
            <p:cNvPr id="70" name="Pravouhlý trojuholník 6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1" name="Pravouhlý trojuholník 7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2" name="Pravouhlý trojuholník 7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3" name="Pravouhlý trojuholník 7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74" name="Skupina 73"/>
          <p:cNvGrpSpPr/>
          <p:nvPr/>
        </p:nvGrpSpPr>
        <p:grpSpPr>
          <a:xfrm rot="16200000">
            <a:off x="1547664" y="692696"/>
            <a:ext cx="288032" cy="720080"/>
            <a:chOff x="1475656" y="2348880"/>
            <a:chExt cx="288032" cy="720080"/>
          </a:xfrm>
        </p:grpSpPr>
        <p:sp>
          <p:nvSpPr>
            <p:cNvPr id="75" name="Pravouhlý trojuholník 7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6" name="Pravouhlý trojuholník 7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Pravouhlý trojuholník 7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8" name="Pravouhlý trojuholník 7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619672" y="1844824"/>
            <a:ext cx="288032" cy="720080"/>
            <a:chOff x="1475656" y="2348880"/>
            <a:chExt cx="288032" cy="720080"/>
          </a:xfrm>
        </p:grpSpPr>
        <p:sp>
          <p:nvSpPr>
            <p:cNvPr id="80" name="Pravouhlý trojuholník 7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1" name="Pravouhlý trojuholník 8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2" name="Pravouhlý trojuholník 8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3" name="Pravouhlý trojuholník 8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84" name="Nadpis 1"/>
          <p:cNvSpPr txBox="1">
            <a:spLocks/>
          </p:cNvSpPr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54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5" name="Skupina 84"/>
          <p:cNvGrpSpPr/>
          <p:nvPr/>
        </p:nvGrpSpPr>
        <p:grpSpPr>
          <a:xfrm rot="16200000">
            <a:off x="4139953" y="5301210"/>
            <a:ext cx="792088" cy="2088232"/>
            <a:chOff x="1475656" y="2348880"/>
            <a:chExt cx="288032" cy="720080"/>
          </a:xfrm>
        </p:grpSpPr>
        <p:sp>
          <p:nvSpPr>
            <p:cNvPr id="86" name="Pravouhlý trojuholník 85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87" name="Pravouhlý trojuholník 86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8" name="Pravouhlý trojuholník 87"/>
            <p:cNvSpPr/>
            <p:nvPr/>
          </p:nvSpPr>
          <p:spPr>
            <a:xfrm flipV="1">
              <a:off x="1619671" y="2708920"/>
              <a:ext cx="144017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9" name="Pravouhlý trojuholník 88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90" name="BlokTextu 89"/>
          <p:cNvSpPr txBox="1"/>
          <p:nvPr/>
        </p:nvSpPr>
        <p:spPr>
          <a:xfrm>
            <a:off x="4139952" y="60932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S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91" name="BlokTextu 90"/>
          <p:cNvSpPr txBox="1"/>
          <p:nvPr/>
        </p:nvSpPr>
        <p:spPr>
          <a:xfrm>
            <a:off x="4595088" y="609329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N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28" name="BlokTextu 127"/>
          <p:cNvSpPr txBox="1"/>
          <p:nvPr/>
        </p:nvSpPr>
        <p:spPr>
          <a:xfrm>
            <a:off x="179512" y="378904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S</a:t>
            </a:r>
            <a:endParaRPr lang="sk-SK" sz="5400" b="1" dirty="0"/>
          </a:p>
        </p:txBody>
      </p:sp>
      <p:sp>
        <p:nvSpPr>
          <p:cNvPr id="129" name="BlokTextu 128"/>
          <p:cNvSpPr txBox="1"/>
          <p:nvPr/>
        </p:nvSpPr>
        <p:spPr>
          <a:xfrm>
            <a:off x="8388424" y="3801814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N</a:t>
            </a:r>
            <a:endParaRPr lang="sk-SK" sz="5400" b="1" dirty="0"/>
          </a:p>
        </p:txBody>
      </p:sp>
      <p:grpSp>
        <p:nvGrpSpPr>
          <p:cNvPr id="131" name="Skupina 130"/>
          <p:cNvGrpSpPr/>
          <p:nvPr/>
        </p:nvGrpSpPr>
        <p:grpSpPr>
          <a:xfrm>
            <a:off x="-108520" y="212643"/>
            <a:ext cx="9610983" cy="5280586"/>
            <a:chOff x="-108520" y="212643"/>
            <a:chExt cx="9610983" cy="5280586"/>
          </a:xfrm>
        </p:grpSpPr>
        <p:cxnSp>
          <p:nvCxnSpPr>
            <p:cNvPr id="108" name="Rovná spojnica 107"/>
            <p:cNvCxnSpPr/>
            <p:nvPr/>
          </p:nvCxnSpPr>
          <p:spPr>
            <a:xfrm>
              <a:off x="-36512" y="4245091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>
            <a:xfrm>
              <a:off x="-36512" y="4557125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>
            <a:xfrm>
              <a:off x="-36512" y="4869160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ovná spojnica 110"/>
            <p:cNvCxnSpPr/>
            <p:nvPr/>
          </p:nvCxnSpPr>
          <p:spPr>
            <a:xfrm>
              <a:off x="-36512" y="5181195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ovná spojnica 111"/>
            <p:cNvCxnSpPr/>
            <p:nvPr/>
          </p:nvCxnSpPr>
          <p:spPr>
            <a:xfrm>
              <a:off x="-36512" y="5493229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ovná spojnica 112"/>
            <p:cNvCxnSpPr/>
            <p:nvPr/>
          </p:nvCxnSpPr>
          <p:spPr>
            <a:xfrm>
              <a:off x="-36512" y="2708920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ovná spojnica 113"/>
            <p:cNvCxnSpPr/>
            <p:nvPr/>
          </p:nvCxnSpPr>
          <p:spPr>
            <a:xfrm>
              <a:off x="-36512" y="3020954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ovná spojnica 114"/>
            <p:cNvCxnSpPr/>
            <p:nvPr/>
          </p:nvCxnSpPr>
          <p:spPr>
            <a:xfrm>
              <a:off x="-36512" y="3332989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ovná spojnica 115"/>
            <p:cNvCxnSpPr/>
            <p:nvPr/>
          </p:nvCxnSpPr>
          <p:spPr>
            <a:xfrm>
              <a:off x="-36512" y="3645024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ovná spojnica 116"/>
            <p:cNvCxnSpPr/>
            <p:nvPr/>
          </p:nvCxnSpPr>
          <p:spPr>
            <a:xfrm>
              <a:off x="-36512" y="3957058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ovná spojnica 117"/>
            <p:cNvCxnSpPr/>
            <p:nvPr/>
          </p:nvCxnSpPr>
          <p:spPr>
            <a:xfrm>
              <a:off x="-108520" y="1748814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ovná spojnica 118"/>
            <p:cNvCxnSpPr/>
            <p:nvPr/>
          </p:nvCxnSpPr>
          <p:spPr>
            <a:xfrm>
              <a:off x="-108520" y="2060848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ovná spojnica 119"/>
            <p:cNvCxnSpPr/>
            <p:nvPr/>
          </p:nvCxnSpPr>
          <p:spPr>
            <a:xfrm>
              <a:off x="-108520" y="2372883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ovná spojnica 122"/>
            <p:cNvCxnSpPr/>
            <p:nvPr/>
          </p:nvCxnSpPr>
          <p:spPr>
            <a:xfrm>
              <a:off x="-108520" y="212643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ovná spojnica 123"/>
            <p:cNvCxnSpPr/>
            <p:nvPr/>
          </p:nvCxnSpPr>
          <p:spPr>
            <a:xfrm>
              <a:off x="-108520" y="524677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ovná spojnica 125"/>
            <p:cNvCxnSpPr/>
            <p:nvPr/>
          </p:nvCxnSpPr>
          <p:spPr>
            <a:xfrm>
              <a:off x="-108520" y="1148747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ovná spojnica 126"/>
            <p:cNvCxnSpPr/>
            <p:nvPr/>
          </p:nvCxnSpPr>
          <p:spPr>
            <a:xfrm>
              <a:off x="-108520" y="1460781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ovná spojnica 129"/>
            <p:cNvCxnSpPr/>
            <p:nvPr/>
          </p:nvCxnSpPr>
          <p:spPr>
            <a:xfrm>
              <a:off x="-36512" y="836712"/>
              <a:ext cx="95389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 rot="16200000">
            <a:off x="2771800" y="1124744"/>
            <a:ext cx="288032" cy="720080"/>
            <a:chOff x="1475656" y="2348880"/>
            <a:chExt cx="288032" cy="720080"/>
          </a:xfrm>
        </p:grpSpPr>
        <p:sp>
          <p:nvSpPr>
            <p:cNvPr id="10" name="Pravouhlý trojuholník 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Pravouhlý trojuholník 1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Pravouhlý trojuholník 1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Pravouhlý trojuholník 1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" name="Skupina 13"/>
          <p:cNvGrpSpPr/>
          <p:nvPr/>
        </p:nvGrpSpPr>
        <p:grpSpPr>
          <a:xfrm rot="16200000">
            <a:off x="3635896" y="2204864"/>
            <a:ext cx="288032" cy="720080"/>
            <a:chOff x="1475656" y="2348880"/>
            <a:chExt cx="288032" cy="720080"/>
          </a:xfrm>
        </p:grpSpPr>
        <p:sp>
          <p:nvSpPr>
            <p:cNvPr id="15" name="Pravouhlý trojuholník 1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Pravouhlý trojuholník 1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Pravouhlý trojuholník 1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Pravouhlý trojuholník 1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" name="Skupina 18"/>
          <p:cNvGrpSpPr/>
          <p:nvPr/>
        </p:nvGrpSpPr>
        <p:grpSpPr>
          <a:xfrm rot="16200000">
            <a:off x="4572000" y="692696"/>
            <a:ext cx="288032" cy="720080"/>
            <a:chOff x="1475656" y="2348880"/>
            <a:chExt cx="288032" cy="720080"/>
          </a:xfrm>
        </p:grpSpPr>
        <p:sp>
          <p:nvSpPr>
            <p:cNvPr id="20" name="Pravouhlý trojuholník 1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Pravouhlý trojuholník 2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Pravouhlý trojuholník 2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Pravouhlý trojuholník 2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5" name="Skupina 23"/>
          <p:cNvGrpSpPr/>
          <p:nvPr/>
        </p:nvGrpSpPr>
        <p:grpSpPr>
          <a:xfrm rot="16200000">
            <a:off x="3923928" y="1556792"/>
            <a:ext cx="288032" cy="720080"/>
            <a:chOff x="1475656" y="2348880"/>
            <a:chExt cx="288032" cy="720080"/>
          </a:xfrm>
        </p:grpSpPr>
        <p:sp>
          <p:nvSpPr>
            <p:cNvPr id="25" name="Pravouhlý trojuholník 2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Pravouhlý trojuholník 2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Pravouhlý trojuholník 2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Pravouhlý trojuholník 2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6" name="Skupina 28"/>
          <p:cNvGrpSpPr/>
          <p:nvPr/>
        </p:nvGrpSpPr>
        <p:grpSpPr>
          <a:xfrm rot="16200000">
            <a:off x="6084168" y="2852936"/>
            <a:ext cx="288032" cy="720080"/>
            <a:chOff x="1475656" y="2348880"/>
            <a:chExt cx="288032" cy="720080"/>
          </a:xfrm>
        </p:grpSpPr>
        <p:sp>
          <p:nvSpPr>
            <p:cNvPr id="30" name="Pravouhlý trojuholník 2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1" name="Pravouhlý trojuholník 3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2" name="Pravouhlý trojuholník 3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3" name="Pravouhlý trojuholník 3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7" name="Skupina 33"/>
          <p:cNvGrpSpPr/>
          <p:nvPr/>
        </p:nvGrpSpPr>
        <p:grpSpPr>
          <a:xfrm rot="16200000">
            <a:off x="4499992" y="2924944"/>
            <a:ext cx="288032" cy="720080"/>
            <a:chOff x="1475656" y="2348880"/>
            <a:chExt cx="288032" cy="720080"/>
          </a:xfrm>
        </p:grpSpPr>
        <p:sp>
          <p:nvSpPr>
            <p:cNvPr id="35" name="Pravouhlý trojuholník 3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6" name="Pravouhlý trojuholník 3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Pravouhlý trojuholník 3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8" name="Pravouhlý trojuholník 3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8" name="Skupina 38"/>
          <p:cNvGrpSpPr/>
          <p:nvPr/>
        </p:nvGrpSpPr>
        <p:grpSpPr>
          <a:xfrm rot="16200000">
            <a:off x="5076056" y="2132856"/>
            <a:ext cx="288032" cy="720080"/>
            <a:chOff x="1475656" y="2348880"/>
            <a:chExt cx="288032" cy="720080"/>
          </a:xfrm>
        </p:grpSpPr>
        <p:sp>
          <p:nvSpPr>
            <p:cNvPr id="40" name="Pravouhlý trojuholník 3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1" name="Pravouhlý trojuholník 4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2" name="Pravouhlý trojuholník 4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3" name="Pravouhlý trojuholník 4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9" name="Skupina 43"/>
          <p:cNvGrpSpPr/>
          <p:nvPr/>
        </p:nvGrpSpPr>
        <p:grpSpPr>
          <a:xfrm rot="16200000">
            <a:off x="6084168" y="1196752"/>
            <a:ext cx="288032" cy="720080"/>
            <a:chOff x="1475656" y="2348880"/>
            <a:chExt cx="288032" cy="720080"/>
          </a:xfrm>
        </p:grpSpPr>
        <p:sp>
          <p:nvSpPr>
            <p:cNvPr id="45" name="Pravouhlý trojuholník 4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6" name="Pravouhlý trojuholník 4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7" name="Pravouhlý trojuholník 4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8" name="Pravouhlý trojuholník 4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4" name="Skupina 48"/>
          <p:cNvGrpSpPr/>
          <p:nvPr/>
        </p:nvGrpSpPr>
        <p:grpSpPr>
          <a:xfrm rot="16200000">
            <a:off x="7236296" y="548680"/>
            <a:ext cx="288032" cy="720080"/>
            <a:chOff x="1475656" y="2348880"/>
            <a:chExt cx="288032" cy="720080"/>
          </a:xfrm>
        </p:grpSpPr>
        <p:sp>
          <p:nvSpPr>
            <p:cNvPr id="50" name="Pravouhlý trojuholník 4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1" name="Pravouhlý trojuholník 5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2" name="Pravouhlý trojuholník 5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3" name="Pravouhlý trojuholník 5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9" name="Skupina 53"/>
          <p:cNvGrpSpPr/>
          <p:nvPr/>
        </p:nvGrpSpPr>
        <p:grpSpPr>
          <a:xfrm rot="16200000">
            <a:off x="5004048" y="1196752"/>
            <a:ext cx="288032" cy="720080"/>
            <a:chOff x="1475656" y="2348880"/>
            <a:chExt cx="288032" cy="720080"/>
          </a:xfrm>
        </p:grpSpPr>
        <p:sp>
          <p:nvSpPr>
            <p:cNvPr id="55" name="Pravouhlý trojuholník 5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Pravouhlý trojuholník 5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7" name="Pravouhlý trojuholník 5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8" name="Pravouhlý trojuholník 5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4" name="Skupina 58"/>
          <p:cNvGrpSpPr/>
          <p:nvPr/>
        </p:nvGrpSpPr>
        <p:grpSpPr>
          <a:xfrm rot="16200000">
            <a:off x="3131840" y="3284984"/>
            <a:ext cx="288032" cy="720080"/>
            <a:chOff x="1475656" y="2348880"/>
            <a:chExt cx="288032" cy="720080"/>
          </a:xfrm>
        </p:grpSpPr>
        <p:sp>
          <p:nvSpPr>
            <p:cNvPr id="60" name="Pravouhlý trojuholník 5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1" name="Pravouhlý trojuholník 6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2" name="Pravouhlý trojuholník 6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Pravouhlý trojuholník 6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9" name="Skupina 63"/>
          <p:cNvGrpSpPr/>
          <p:nvPr/>
        </p:nvGrpSpPr>
        <p:grpSpPr>
          <a:xfrm rot="16200000">
            <a:off x="3347864" y="476672"/>
            <a:ext cx="288032" cy="720080"/>
            <a:chOff x="1475656" y="2348880"/>
            <a:chExt cx="288032" cy="720080"/>
          </a:xfrm>
        </p:grpSpPr>
        <p:sp>
          <p:nvSpPr>
            <p:cNvPr id="65" name="Pravouhlý trojuholník 6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6" name="Pravouhlý trojuholník 6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7" name="Pravouhlý trojuholník 6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8" name="Pravouhlý trojuholník 6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4" name="Skupina 68"/>
          <p:cNvGrpSpPr/>
          <p:nvPr/>
        </p:nvGrpSpPr>
        <p:grpSpPr>
          <a:xfrm rot="16200000">
            <a:off x="2483768" y="2348880"/>
            <a:ext cx="288032" cy="720080"/>
            <a:chOff x="1475656" y="2348880"/>
            <a:chExt cx="288032" cy="720080"/>
          </a:xfrm>
        </p:grpSpPr>
        <p:sp>
          <p:nvSpPr>
            <p:cNvPr id="70" name="Pravouhlý trojuholník 6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1" name="Pravouhlý trojuholník 7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2" name="Pravouhlý trojuholník 7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3" name="Pravouhlý trojuholník 7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9" name="Skupina 73"/>
          <p:cNvGrpSpPr/>
          <p:nvPr/>
        </p:nvGrpSpPr>
        <p:grpSpPr>
          <a:xfrm rot="16200000">
            <a:off x="1547664" y="692696"/>
            <a:ext cx="288032" cy="720080"/>
            <a:chOff x="1475656" y="2348880"/>
            <a:chExt cx="288032" cy="720080"/>
          </a:xfrm>
        </p:grpSpPr>
        <p:sp>
          <p:nvSpPr>
            <p:cNvPr id="75" name="Pravouhlý trojuholník 74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6" name="Pravouhlý trojuholník 75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Pravouhlý trojuholník 76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8" name="Pravouhlý trojuholník 77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4" name="Skupina 78"/>
          <p:cNvGrpSpPr/>
          <p:nvPr/>
        </p:nvGrpSpPr>
        <p:grpSpPr>
          <a:xfrm rot="16200000">
            <a:off x="1619672" y="1844824"/>
            <a:ext cx="288032" cy="720080"/>
            <a:chOff x="1475656" y="2348880"/>
            <a:chExt cx="288032" cy="720080"/>
          </a:xfrm>
        </p:grpSpPr>
        <p:sp>
          <p:nvSpPr>
            <p:cNvPr id="80" name="Pravouhlý trojuholník 79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1" name="Pravouhlý trojuholník 80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2" name="Pravouhlý trojuholník 81"/>
            <p:cNvSpPr/>
            <p:nvPr/>
          </p:nvSpPr>
          <p:spPr>
            <a:xfrm flipV="1">
              <a:off x="1619671" y="2708920"/>
              <a:ext cx="136093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3" name="Pravouhlý trojuholník 82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84" name="Nadpis 1"/>
          <p:cNvSpPr txBox="1">
            <a:spLocks/>
          </p:cNvSpPr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tx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54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9" name="Skupina 84"/>
          <p:cNvGrpSpPr/>
          <p:nvPr/>
        </p:nvGrpSpPr>
        <p:grpSpPr>
          <a:xfrm rot="16200000">
            <a:off x="4139953" y="5301210"/>
            <a:ext cx="792088" cy="2088232"/>
            <a:chOff x="1475656" y="2348880"/>
            <a:chExt cx="288032" cy="720080"/>
          </a:xfrm>
        </p:grpSpPr>
        <p:sp>
          <p:nvSpPr>
            <p:cNvPr id="86" name="Pravouhlý trojuholník 85"/>
            <p:cNvSpPr/>
            <p:nvPr/>
          </p:nvSpPr>
          <p:spPr>
            <a:xfrm>
              <a:off x="1619672" y="2348880"/>
              <a:ext cx="144016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87" name="Pravouhlý trojuholník 86"/>
            <p:cNvSpPr/>
            <p:nvPr/>
          </p:nvSpPr>
          <p:spPr>
            <a:xfrm flipH="1">
              <a:off x="1475656" y="2348880"/>
              <a:ext cx="152400" cy="3600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8" name="Pravouhlý trojuholník 87"/>
            <p:cNvSpPr/>
            <p:nvPr/>
          </p:nvSpPr>
          <p:spPr>
            <a:xfrm flipV="1">
              <a:off x="1619671" y="2708920"/>
              <a:ext cx="144017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9" name="Pravouhlý trojuholník 88"/>
            <p:cNvSpPr/>
            <p:nvPr/>
          </p:nvSpPr>
          <p:spPr>
            <a:xfrm flipH="1" flipV="1">
              <a:off x="1475656" y="2708920"/>
              <a:ext cx="144016" cy="360040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90" name="BlokTextu 89"/>
          <p:cNvSpPr txBox="1"/>
          <p:nvPr/>
        </p:nvSpPr>
        <p:spPr>
          <a:xfrm>
            <a:off x="4139952" y="60932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S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91" name="BlokTextu 90"/>
          <p:cNvSpPr txBox="1"/>
          <p:nvPr/>
        </p:nvSpPr>
        <p:spPr>
          <a:xfrm>
            <a:off x="4595088" y="609329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N</a:t>
            </a:r>
            <a:endParaRPr lang="sk-SK" b="1" dirty="0">
              <a:solidFill>
                <a:schemeClr val="bg1"/>
              </a:solidFill>
            </a:endParaRPr>
          </a:p>
        </p:txBody>
      </p:sp>
      <p:cxnSp>
        <p:nvCxnSpPr>
          <p:cNvPr id="108" name="Rovná spojnica 107"/>
          <p:cNvCxnSpPr/>
          <p:nvPr/>
        </p:nvCxnSpPr>
        <p:spPr>
          <a:xfrm>
            <a:off x="-36512" y="4245091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ovná spojnica 108"/>
          <p:cNvCxnSpPr/>
          <p:nvPr/>
        </p:nvCxnSpPr>
        <p:spPr>
          <a:xfrm>
            <a:off x="-36512" y="4557125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ovná spojnica 109"/>
          <p:cNvCxnSpPr/>
          <p:nvPr/>
        </p:nvCxnSpPr>
        <p:spPr>
          <a:xfrm>
            <a:off x="-36512" y="4869160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ovná spojnica 110"/>
          <p:cNvCxnSpPr/>
          <p:nvPr/>
        </p:nvCxnSpPr>
        <p:spPr>
          <a:xfrm>
            <a:off x="-36512" y="5181195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ovná spojnica 111"/>
          <p:cNvCxnSpPr/>
          <p:nvPr/>
        </p:nvCxnSpPr>
        <p:spPr>
          <a:xfrm>
            <a:off x="-36512" y="5493229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ovná spojnica 112"/>
          <p:cNvCxnSpPr/>
          <p:nvPr/>
        </p:nvCxnSpPr>
        <p:spPr>
          <a:xfrm>
            <a:off x="-36512" y="2708920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ovná spojnica 113"/>
          <p:cNvCxnSpPr/>
          <p:nvPr/>
        </p:nvCxnSpPr>
        <p:spPr>
          <a:xfrm>
            <a:off x="-36512" y="3020954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ovná spojnica 114"/>
          <p:cNvCxnSpPr/>
          <p:nvPr/>
        </p:nvCxnSpPr>
        <p:spPr>
          <a:xfrm>
            <a:off x="-36512" y="3332989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ovná spojnica 115"/>
          <p:cNvCxnSpPr/>
          <p:nvPr/>
        </p:nvCxnSpPr>
        <p:spPr>
          <a:xfrm>
            <a:off x="-36512" y="3645024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ovná spojnica 116"/>
          <p:cNvCxnSpPr/>
          <p:nvPr/>
        </p:nvCxnSpPr>
        <p:spPr>
          <a:xfrm>
            <a:off x="-36512" y="3957058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ovná spojnica 117"/>
          <p:cNvCxnSpPr/>
          <p:nvPr/>
        </p:nvCxnSpPr>
        <p:spPr>
          <a:xfrm>
            <a:off x="-108520" y="1748814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ovná spojnica 118"/>
          <p:cNvCxnSpPr/>
          <p:nvPr/>
        </p:nvCxnSpPr>
        <p:spPr>
          <a:xfrm>
            <a:off x="-108520" y="2060848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ovná spojnica 119"/>
          <p:cNvCxnSpPr/>
          <p:nvPr/>
        </p:nvCxnSpPr>
        <p:spPr>
          <a:xfrm>
            <a:off x="-108520" y="2372883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ovná spojnica 122"/>
          <p:cNvCxnSpPr/>
          <p:nvPr/>
        </p:nvCxnSpPr>
        <p:spPr>
          <a:xfrm>
            <a:off x="-108520" y="212643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ovná spojnica 123"/>
          <p:cNvCxnSpPr/>
          <p:nvPr/>
        </p:nvCxnSpPr>
        <p:spPr>
          <a:xfrm>
            <a:off x="-108520" y="524677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ovná spojnica 124"/>
          <p:cNvCxnSpPr/>
          <p:nvPr/>
        </p:nvCxnSpPr>
        <p:spPr>
          <a:xfrm>
            <a:off x="-108520" y="836712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ovná spojnica 125"/>
          <p:cNvCxnSpPr/>
          <p:nvPr/>
        </p:nvCxnSpPr>
        <p:spPr>
          <a:xfrm>
            <a:off x="-108520" y="1148747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ovná spojnica 126"/>
          <p:cNvCxnSpPr/>
          <p:nvPr/>
        </p:nvCxnSpPr>
        <p:spPr>
          <a:xfrm>
            <a:off x="-108520" y="1460781"/>
            <a:ext cx="95389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BlokTextu 127"/>
          <p:cNvSpPr txBox="1"/>
          <p:nvPr/>
        </p:nvSpPr>
        <p:spPr>
          <a:xfrm>
            <a:off x="179512" y="378904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S</a:t>
            </a:r>
            <a:endParaRPr lang="sk-SK" sz="5400" b="1" dirty="0"/>
          </a:p>
        </p:txBody>
      </p:sp>
      <p:sp>
        <p:nvSpPr>
          <p:cNvPr id="129" name="BlokTextu 128"/>
          <p:cNvSpPr txBox="1"/>
          <p:nvPr/>
        </p:nvSpPr>
        <p:spPr>
          <a:xfrm>
            <a:off x="8388424" y="3801814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N</a:t>
            </a:r>
            <a:endParaRPr lang="sk-SK" sz="5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1175</Words>
  <Application>Microsoft Office PowerPoint</Application>
  <PresentationFormat>Prezentácia na obrazovke (4:3)</PresentationFormat>
  <Paragraphs>152</Paragraphs>
  <Slides>20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Magnetizácia  a typy magnetík</vt:lpstr>
      <vt:lpstr>Magnetizácia</vt:lpstr>
      <vt:lpstr>Delenie magnetík</vt:lpstr>
      <vt:lpstr>Prezentácia programu PowerPoint</vt:lpstr>
      <vt:lpstr>Prezentácia programu PowerPoint</vt:lpstr>
      <vt:lpstr>Delenie magnetík</vt:lpstr>
      <vt:lpstr>Paramagnetické látky</vt:lpstr>
      <vt:lpstr>Prezentácia programu PowerPoint</vt:lpstr>
      <vt:lpstr>Prezentácia programu PowerPoint</vt:lpstr>
      <vt:lpstr>Prezentácia programu PowerPoint</vt:lpstr>
      <vt:lpstr>Paramagnetické látky</vt:lpstr>
      <vt:lpstr>Pierre Courie</vt:lpstr>
      <vt:lpstr>Delenie magnetík</vt:lpstr>
      <vt:lpstr>Diamagnetické látky</vt:lpstr>
      <vt:lpstr>Diamagnetické látky</vt:lpstr>
      <vt:lpstr>Prezentácia programu PowerPoint</vt:lpstr>
      <vt:lpstr>Diamagnetické látky</vt:lpstr>
      <vt:lpstr>Prezentácia programu PowerPoint</vt:lpstr>
      <vt:lpstr>Prezentácia programu PowerPoint</vt:lpstr>
      <vt:lpstr>Zdroje informácií</vt:lpstr>
    </vt:vector>
  </TitlesOfParts>
  <Company>MPC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Zastupca</dc:creator>
  <cp:lastModifiedBy>Róbert Klučár</cp:lastModifiedBy>
  <cp:revision>67</cp:revision>
  <dcterms:created xsi:type="dcterms:W3CDTF">2014-06-01T15:11:52Z</dcterms:created>
  <dcterms:modified xsi:type="dcterms:W3CDTF">2015-04-22T21:24:09Z</dcterms:modified>
</cp:coreProperties>
</file>