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3" r:id="rId9"/>
    <p:sldId id="261" r:id="rId10"/>
    <p:sldId id="267" r:id="rId11"/>
    <p:sldId id="262" r:id="rId12"/>
    <p:sldId id="266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379" autoAdjust="0"/>
    <p:restoredTop sz="94638" autoAdjust="0"/>
  </p:normalViewPr>
  <p:slideViewPr>
    <p:cSldViewPr>
      <p:cViewPr>
        <p:scale>
          <a:sx n="100" d="100"/>
          <a:sy n="100" d="100"/>
        </p:scale>
        <p:origin x="-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AA35C-80DD-401A-A599-EFE23F30DFC0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75D9C-60C7-4A71-9FFE-A066FBF09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75D9C-60C7-4A71-9FFE-A066FBF095FA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377A-E5C8-4585-9A59-109CBEEE91D9}" type="datetimeFigureOut">
              <a:rPr lang="sk-SK" smtClean="0"/>
              <a:pPr/>
              <a:t>28. 1. 2014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16B9-D374-4D41-95B4-E50C0463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zivot.azet.sk/clanok/2411/galileo-galilei-otec-vedy.html" TargetMode="External"/><Relationship Id="rId3" Type="http://schemas.openxmlformats.org/officeDocument/2006/relationships/hyperlink" Target="http://e-api.cz/upload.cs/1/139688d4-b-1-historie_teplomeru_obrazek1.jpg" TargetMode="External"/><Relationship Id="rId7" Type="http://schemas.openxmlformats.org/officeDocument/2006/relationships/hyperlink" Target="http://sk.wikipedia.org/wiki/Galileo_Galilei" TargetMode="External"/><Relationship Id="rId2" Type="http://schemas.openxmlformats.org/officeDocument/2006/relationships/hyperlink" Target="http://www.gutenberg.org/files/2298/2298-h/images/ill_galileo_pendulu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c/ca/Galileos_Dialogue_Title_Page.png/1280px-Galileos_Dialogue_Title_Page.png" TargetMode="External"/><Relationship Id="rId11" Type="http://schemas.openxmlformats.org/officeDocument/2006/relationships/hyperlink" Target="http://www.youtube.com/watch?v=5C5_dOEyAfk" TargetMode="External"/><Relationship Id="rId5" Type="http://schemas.openxmlformats.org/officeDocument/2006/relationships/hyperlink" Target="http://wvegter.hivemind.net/abacus/CyberHeroes/Galileo_files/image021.jpg" TargetMode="External"/><Relationship Id="rId10" Type="http://schemas.openxmlformats.org/officeDocument/2006/relationships/hyperlink" Target="http://www.gjar-po.sk/~greif3c/skola/f/gg.pdf" TargetMode="External"/><Relationship Id="rId4" Type="http://schemas.openxmlformats.org/officeDocument/2006/relationships/hyperlink" Target="http://citelighter-cards.s3.amazonaws.com/p16upv7jug184iuau1k8pmo1pqa0_50940.jpg" TargetMode="External"/><Relationship Id="rId9" Type="http://schemas.openxmlformats.org/officeDocument/2006/relationships/hyperlink" Target="http://www.slideshare.net/guesta53a5e/galileo-galilei-powerpoint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Feather%20&amp;%20Hammer%20Drop%20on%20Moon.avi.web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214578"/>
          </a:xfrm>
        </p:spPr>
        <p:txBody>
          <a:bodyPr>
            <a:normAutofit/>
          </a:bodyPr>
          <a:lstStyle/>
          <a:p>
            <a:r>
              <a:rPr lang="sk-SK" dirty="0" smtClean="0"/>
              <a:t> </a:t>
            </a:r>
            <a:r>
              <a:rPr lang="sk-SK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Galileo Galilei </a:t>
            </a:r>
            <a:endParaRPr lang="sk-SK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sz="half" idx="1"/>
          </p:nvPr>
        </p:nvSpPr>
        <p:spPr>
          <a:xfrm>
            <a:off x="0" y="5643554"/>
            <a:ext cx="4214842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3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 Karabinoš</a:t>
            </a:r>
          </a:p>
          <a:p>
            <a:pPr>
              <a:buNone/>
            </a:pPr>
            <a:r>
              <a:rPr lang="sk-SK" sz="3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1.B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143372" y="3071810"/>
            <a:ext cx="4543428" cy="3054353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endParaRPr lang="sk-SK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sk-SK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sk-SK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sk-SK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sk-SK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sk-SK" sz="80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tvorca výroku :  </a:t>
            </a:r>
          </a:p>
          <a:p>
            <a:pPr algn="r">
              <a:buNone/>
            </a:pPr>
            <a:r>
              <a:rPr lang="sk-SK" sz="80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80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Eppur</a:t>
            </a:r>
            <a:r>
              <a:rPr lang="sk-SK" sz="80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</a:t>
            </a:r>
            <a:r>
              <a:rPr lang="sk-SK" sz="80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muove</a:t>
            </a:r>
            <a:r>
              <a:rPr lang="sk-SK" sz="80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r">
              <a:buNone/>
            </a:pPr>
            <a:r>
              <a:rPr lang="sk-SK" sz="80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predsa sa točí.)</a:t>
            </a:r>
          </a:p>
          <a:p>
            <a:endParaRPr lang="sk-SK" sz="8000" dirty="0"/>
          </a:p>
        </p:txBody>
      </p:sp>
    </p:spTree>
  </p:cSld>
  <p:clrMapOvr>
    <a:masterClrMapping/>
  </p:clrMapOvr>
  <p:transition spd="med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</a:t>
            </a:r>
            <a:r>
              <a:rPr lang="sk-SK" sz="3600" dirty="0" smtClean="0"/>
              <a:t>Kde sa  Galileo Galilei narodil ? </a:t>
            </a:r>
          </a:p>
          <a:p>
            <a:pPr>
              <a:buNone/>
            </a:pPr>
            <a:endParaRPr lang="sk-SK" sz="3600" dirty="0" smtClean="0"/>
          </a:p>
          <a:p>
            <a:pPr>
              <a:buNone/>
            </a:pPr>
            <a:r>
              <a:rPr lang="sk-SK" sz="3600" dirty="0" smtClean="0"/>
              <a:t>   Čo ho dostalo do rozporu z cirkvou ? </a:t>
            </a:r>
          </a:p>
          <a:p>
            <a:pPr>
              <a:buNone/>
            </a:pPr>
            <a:r>
              <a:rPr lang="sk-SK" sz="3600" dirty="0" smtClean="0"/>
              <a:t>  </a:t>
            </a:r>
          </a:p>
          <a:p>
            <a:pPr>
              <a:buNone/>
            </a:pPr>
            <a:r>
              <a:rPr lang="sk-SK" sz="3600" dirty="0" smtClean="0"/>
              <a:t>   Povedzte aspoň dve vynálezy, ktoré vynašiel . </a:t>
            </a:r>
          </a:p>
          <a:p>
            <a:pPr>
              <a:buNone/>
            </a:pPr>
            <a:r>
              <a:rPr lang="sk-SK" sz="3600" dirty="0" smtClean="0"/>
              <a:t>  </a:t>
            </a:r>
            <a:endParaRPr lang="sk-SK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Zdroje : 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u="sng" dirty="0" smtClean="0">
                <a:hlinkClick r:id="rId2"/>
              </a:rPr>
              <a:t>Obrázok : kyvadlové hodiny </a:t>
            </a:r>
            <a:endParaRPr lang="sk-SK" sz="1800" u="sng" dirty="0" smtClean="0">
              <a:hlinkClick r:id="rId3"/>
            </a:endParaRPr>
          </a:p>
          <a:p>
            <a:r>
              <a:rPr lang="sk-SK" sz="1800" u="sng" dirty="0" smtClean="0">
                <a:hlinkClick r:id="rId3"/>
              </a:rPr>
              <a:t>Obrázok : teplomer </a:t>
            </a:r>
            <a:endParaRPr lang="sk-SK" sz="1800" u="sng" dirty="0" smtClean="0">
              <a:hlinkClick r:id="rId4"/>
            </a:endParaRPr>
          </a:p>
          <a:p>
            <a:r>
              <a:rPr lang="sk-SK" sz="1800" u="sng" dirty="0" smtClean="0">
                <a:hlinkClick r:id="rId4"/>
              </a:rPr>
              <a:t>Obrázok : </a:t>
            </a:r>
            <a:r>
              <a:rPr lang="sk-SK" sz="1800" u="sng" dirty="0" err="1" smtClean="0">
                <a:hlinkClick r:id="rId4"/>
              </a:rPr>
              <a:t>Galileo</a:t>
            </a:r>
            <a:r>
              <a:rPr lang="sk-SK" sz="1800" u="sng" dirty="0" smtClean="0">
                <a:hlinkClick r:id="rId4"/>
              </a:rPr>
              <a:t> </a:t>
            </a:r>
            <a:r>
              <a:rPr lang="sk-SK" sz="1800" u="sng" dirty="0" err="1" smtClean="0">
                <a:hlinkClick r:id="rId4"/>
              </a:rPr>
              <a:t>Galilei</a:t>
            </a:r>
            <a:endParaRPr lang="sk-SK" sz="1800" u="sng" dirty="0" smtClean="0"/>
          </a:p>
          <a:p>
            <a:r>
              <a:rPr lang="sk-SK" sz="1800" u="sng" dirty="0" smtClean="0">
                <a:hlinkClick r:id="rId5"/>
              </a:rPr>
              <a:t>Obrázok : kompas </a:t>
            </a:r>
            <a:endParaRPr lang="sk-SK" sz="1800" dirty="0" smtClean="0"/>
          </a:p>
          <a:p>
            <a:r>
              <a:rPr lang="sk-SK" sz="1800" dirty="0" smtClean="0">
                <a:hlinkClick r:id="rId6"/>
              </a:rPr>
              <a:t>Obrázok : spis Dialóg</a:t>
            </a:r>
            <a:endParaRPr lang="sk-SK" sz="1800" dirty="0" smtClean="0"/>
          </a:p>
          <a:p>
            <a:r>
              <a:rPr lang="sk-SK" sz="1800" u="sng" dirty="0" smtClean="0">
                <a:hlinkClick r:id="rId7"/>
              </a:rPr>
              <a:t>Zdroj obsahu prezentácie </a:t>
            </a:r>
            <a:endParaRPr lang="sk-SK" sz="1800" u="sng" dirty="0" smtClean="0">
              <a:hlinkClick r:id="rId8"/>
            </a:endParaRPr>
          </a:p>
          <a:p>
            <a:r>
              <a:rPr lang="sk-SK" sz="1800" u="sng" dirty="0" smtClean="0">
                <a:hlinkClick r:id="rId8"/>
              </a:rPr>
              <a:t>Zdroj obsahu prezentácie      </a:t>
            </a:r>
            <a:endParaRPr lang="sk-SK" sz="1800" u="sng" dirty="0" smtClean="0">
              <a:hlinkClick r:id="rId9"/>
            </a:endParaRPr>
          </a:p>
          <a:p>
            <a:r>
              <a:rPr lang="sk-SK" sz="1800" u="sng" dirty="0" smtClean="0">
                <a:hlinkClick r:id="rId9"/>
              </a:rPr>
              <a:t>Zdroj obsahu prezentácie </a:t>
            </a:r>
            <a:endParaRPr lang="sk-SK" sz="1800" u="sng" dirty="0" smtClean="0">
              <a:hlinkClick r:id="rId10"/>
            </a:endParaRPr>
          </a:p>
          <a:p>
            <a:r>
              <a:rPr lang="sk-SK" sz="1800" dirty="0" smtClean="0">
                <a:hlinkClick r:id="rId10"/>
              </a:rPr>
              <a:t>Zdroj obsahu prezentácie </a:t>
            </a:r>
            <a:endParaRPr lang="sk-SK" sz="1800" dirty="0" smtClean="0"/>
          </a:p>
          <a:p>
            <a:r>
              <a:rPr lang="sk-SK" sz="1800" dirty="0" smtClean="0">
                <a:hlinkClick r:id="rId11"/>
              </a:rPr>
              <a:t>Video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Ďakujem za pozornosť</a:t>
            </a: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554683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sk-SK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  <a:hlinkClick r:id="rId2" action="ppaction://hlinksldjump"/>
              </a:rPr>
              <a:t>Galileov </a:t>
            </a:r>
            <a:r>
              <a:rPr lang="sk-SK" sz="4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  <a:hlinkClick r:id="rId2" action="ppaction://hlinksldjump"/>
              </a:rPr>
              <a:t>ž</a:t>
            </a:r>
            <a:r>
              <a:rPr lang="sk-SK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  <a:hlinkClick r:id="rId2" action="ppaction://hlinksldjump"/>
              </a:rPr>
              <a:t>ivot</a:t>
            </a:r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</a:rPr>
              <a:t>	</a:t>
            </a:r>
          </a:p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  <a:hlinkClick r:id="rId3" action="ppaction://hlinksldjump"/>
              </a:rPr>
              <a:t>Vzdelanie</a:t>
            </a:r>
            <a:endParaRPr lang="sk-SK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ndalus" pitchFamily="18" charset="-78"/>
            </a:endParaRPr>
          </a:p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  <a:hlinkClick r:id="rId4" action="ppaction://hlinksldjump"/>
              </a:rPr>
              <a:t>Voľný pád</a:t>
            </a:r>
            <a:endParaRPr lang="sk-SK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ndalus" pitchFamily="18" charset="-78"/>
              <a:hlinkClick r:id="rId5" action="ppaction://hlinksldjump"/>
            </a:endParaRPr>
          </a:p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  <a:hlinkClick r:id="rId5" action="ppaction://hlinksldjump"/>
              </a:rPr>
              <a:t>Astronómia</a:t>
            </a:r>
            <a:endParaRPr lang="sk-SK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ndalus" pitchFamily="18" charset="-78"/>
            </a:endParaRPr>
          </a:p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  <a:hlinkClick r:id="rId6" action="ppaction://hlinksldjump"/>
              </a:rPr>
              <a:t>Spis Dialóg</a:t>
            </a:r>
            <a:endParaRPr lang="sk-SK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ndalus" pitchFamily="18" charset="-78"/>
            </a:endParaRPr>
          </a:p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  <a:hlinkClick r:id="rId7" action="ppaction://hlinksldjump"/>
              </a:rPr>
              <a:t>Rozpory s cirkvou</a:t>
            </a:r>
            <a:endParaRPr lang="sk-SK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ndalus" pitchFamily="18" charset="-78"/>
              <a:hlinkClick r:id="rId8" action="ppaction://hlinksldjump"/>
            </a:endParaRPr>
          </a:p>
          <a:p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ndalus" pitchFamily="18" charset="-78"/>
                <a:hlinkClick r:id="rId8" action="ppaction://hlinksldjump"/>
              </a:rPr>
              <a:t>Vynálezy</a:t>
            </a:r>
            <a:endParaRPr lang="sk-SK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ndalus" pitchFamily="18" charset="-78"/>
            </a:endParaRPr>
          </a:p>
          <a:p>
            <a:endParaRPr lang="sk-SK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62" name="Picture 2" descr="http://upload.wikimedia.org/wikipedia/commons/b/b0/Galileo-sustermans.jpg"/>
          <p:cNvPicPr>
            <a:picLocks noChangeAspect="1" noChangeArrowheads="1"/>
          </p:cNvPicPr>
          <p:nvPr/>
        </p:nvPicPr>
        <p:blipFill>
          <a:blip r:embed="rId9"/>
          <a:srcRect l="14511" r="11480" b="3642"/>
          <a:stretch>
            <a:fillRect/>
          </a:stretch>
        </p:blipFill>
        <p:spPr bwMode="auto">
          <a:xfrm>
            <a:off x="5065637" y="857232"/>
            <a:ext cx="4078363" cy="5357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Galileov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ž</a:t>
            </a:r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ivot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narodil sa v Pise (Taliansko)  15.2.1564</a:t>
            </a:r>
          </a:p>
          <a:p>
            <a:r>
              <a:rPr lang="sk-SK" sz="3600" dirty="0" smtClean="0"/>
              <a:t>najstarší zo šiestich  detí </a:t>
            </a:r>
          </a:p>
          <a:p>
            <a:r>
              <a:rPr lang="sk-SK" sz="3600" dirty="0" smtClean="0"/>
              <a:t>mal sa stať lekárom </a:t>
            </a:r>
          </a:p>
          <a:p>
            <a:r>
              <a:rPr lang="sk-SK" sz="3600" dirty="0" smtClean="0"/>
              <a:t>zomrel  v Arcetri (Taliansko) 8.1.1642</a:t>
            </a:r>
            <a:endParaRPr lang="sk-SK" sz="3600" dirty="0"/>
          </a:p>
        </p:txBody>
      </p:sp>
      <p:sp>
        <p:nvSpPr>
          <p:cNvPr id="6" name="Tlačidlo akcie: Domov 5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357190" cy="357190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Vzdelanie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štúdium medicíny v kláštornej škole</a:t>
            </a:r>
          </a:p>
          <a:p>
            <a:r>
              <a:rPr lang="sk-SK" sz="3600" dirty="0" smtClean="0"/>
              <a:t>prerušenie štúdia</a:t>
            </a:r>
          </a:p>
          <a:p>
            <a:r>
              <a:rPr lang="sk-SK" sz="3600" dirty="0" smtClean="0"/>
              <a:t>samostatné štúdium matematiky, fyziky a astronómie</a:t>
            </a:r>
          </a:p>
          <a:p>
            <a:r>
              <a:rPr lang="sk-SK" sz="3600" dirty="0" smtClean="0"/>
              <a:t>profesor </a:t>
            </a:r>
            <a:r>
              <a:rPr lang="sk-SK" sz="3600" dirty="0" smtClean="0"/>
              <a:t>na Univerzite v Pise (1589)</a:t>
            </a:r>
          </a:p>
          <a:p>
            <a:r>
              <a:rPr lang="sk-SK" sz="3600" dirty="0" smtClean="0"/>
              <a:t>profesor na Univerzite </a:t>
            </a:r>
            <a:r>
              <a:rPr lang="sk-SK" sz="3600" dirty="0" smtClean="0"/>
              <a:t>v Padove (</a:t>
            </a:r>
            <a:r>
              <a:rPr lang="sk-SK" sz="3600" dirty="0" smtClean="0"/>
              <a:t>1598)</a:t>
            </a:r>
            <a:endParaRPr lang="sk-SK" sz="3600" dirty="0"/>
          </a:p>
        </p:txBody>
      </p:sp>
      <p:sp>
        <p:nvSpPr>
          <p:cNvPr id="5" name="Tlačidlo akcie: Domov 4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357190" cy="357190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Voľný pád (vo vákuu) 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rovnomerne zrýchlený pohyb</a:t>
            </a:r>
          </a:p>
          <a:p>
            <a:r>
              <a:rPr lang="sk-SK" dirty="0" smtClean="0"/>
              <a:t>Pre rýchlosť a dráhu voľného telesa vo vákuu platí:  v = g.t </a:t>
            </a:r>
          </a:p>
          <a:p>
            <a:pPr>
              <a:buNone/>
            </a:pPr>
            <a:r>
              <a:rPr lang="sk-SK" dirty="0" smtClean="0"/>
              <a:t>               s = 0,5g.t</a:t>
            </a:r>
            <a:r>
              <a:rPr lang="sk-SK" baseline="30000" dirty="0" smtClean="0"/>
              <a:t>2</a:t>
            </a:r>
          </a:p>
          <a:p>
            <a:pPr>
              <a:buNone/>
            </a:pPr>
            <a:r>
              <a:rPr lang="sk-SK" dirty="0" smtClean="0"/>
              <a:t>               g = 9,81 m.s</a:t>
            </a:r>
            <a:r>
              <a:rPr lang="sk-SK" baseline="30000" dirty="0" smtClean="0"/>
              <a:t>-2 </a:t>
            </a:r>
            <a:r>
              <a:rPr lang="sk-SK" dirty="0" smtClean="0"/>
              <a:t> (10 m.s</a:t>
            </a:r>
            <a:r>
              <a:rPr lang="sk-SK" baseline="30000" dirty="0" smtClean="0"/>
              <a:t>-2</a:t>
            </a:r>
            <a:r>
              <a:rPr lang="sk-SK" dirty="0" smtClean="0"/>
              <a:t>)</a:t>
            </a:r>
          </a:p>
          <a:p>
            <a:r>
              <a:rPr lang="sk-SK" dirty="0" smtClean="0"/>
              <a:t>vo vákuu padajú všetky telesá </a:t>
            </a: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rovnako rýchlo </a:t>
            </a:r>
            <a:r>
              <a:rPr lang="sk-SK" dirty="0" smtClean="0"/>
              <a:t>bez ohľadu na tvar či materiál  (vo vzduchu sa uplatňuje odpor vzduchu, ktorý sa pri väčšej rýchlosti zvyšuje)</a:t>
            </a:r>
            <a:endParaRPr lang="sk-SK" sz="2800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4" name="Tlačidlo akcie: Domov 13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57190" cy="357190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7215206" y="857232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k-SK" sz="2800" dirty="0" smtClean="0">
                <a:solidFill>
                  <a:srgbClr val="0C0C0C"/>
                </a:solidFill>
                <a:hlinkClick r:id="rId4" action="ppaction://hlinkfile"/>
              </a:rPr>
              <a:t>video</a:t>
            </a:r>
            <a:endParaRPr lang="sk-SK" sz="2800" dirty="0" smtClean="0">
              <a:solidFill>
                <a:srgbClr val="0C0C0C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5786414" y="1285860"/>
            <a:ext cx="3357586" cy="4000528"/>
          </a:xfrm>
          <a:prstGeom prst="rect">
            <a:avLst/>
          </a:prstGeom>
          <a:blipFill dpi="0" rotWithShape="1">
            <a:blip r:embed="rId5">
              <a:alphaModFix amt="51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214842" cy="1143000"/>
          </a:xfrm>
        </p:spPr>
        <p:txBody>
          <a:bodyPr>
            <a:noAutofit/>
          </a:bodyPr>
          <a:lstStyle/>
          <a:p>
            <a:pPr algn="l"/>
            <a:r>
              <a:rPr lang="sk-SK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Astronómia </a:t>
            </a:r>
            <a:endParaRPr lang="sk-SK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286412"/>
          </a:xfrm>
        </p:spPr>
        <p:txBody>
          <a:bodyPr>
            <a:normAutofit lnSpcReduction="10000"/>
          </a:bodyPr>
          <a:lstStyle/>
          <a:p>
            <a:r>
              <a:rPr lang="sk-SK" sz="3500" dirty="0" smtClean="0"/>
              <a:t>v roku 1609 sa stal </a:t>
            </a:r>
          </a:p>
          <a:p>
            <a:pPr>
              <a:buNone/>
            </a:pPr>
            <a:r>
              <a:rPr lang="sk-SK" sz="3500" dirty="0" smtClean="0"/>
              <a:t>    prvým človekom, ktorý</a:t>
            </a:r>
          </a:p>
          <a:p>
            <a:pPr>
              <a:buNone/>
            </a:pPr>
            <a:r>
              <a:rPr lang="sk-SK" sz="3500" dirty="0" smtClean="0"/>
              <a:t>    obrátil ďalekohľad na </a:t>
            </a:r>
          </a:p>
          <a:p>
            <a:pPr>
              <a:buNone/>
            </a:pPr>
            <a:r>
              <a:rPr lang="sk-SK" sz="3500" dirty="0" smtClean="0"/>
              <a:t>    oblohu</a:t>
            </a:r>
          </a:p>
          <a:p>
            <a:r>
              <a:rPr lang="sk-SK" sz="3500" dirty="0" smtClean="0"/>
              <a:t>objavy :  </a:t>
            </a:r>
            <a:r>
              <a:rPr lang="sk-SK" sz="3500" dirty="0" smtClean="0"/>
              <a:t>štyri mesiace </a:t>
            </a:r>
            <a:r>
              <a:rPr lang="sk-SK" sz="3500" dirty="0" smtClean="0"/>
              <a:t>Jupitera</a:t>
            </a:r>
          </a:p>
          <a:p>
            <a:pPr>
              <a:buNone/>
            </a:pPr>
            <a:r>
              <a:rPr lang="sk-SK" sz="3500" dirty="0" smtClean="0"/>
              <a:t> </a:t>
            </a:r>
            <a:r>
              <a:rPr lang="sk-SK" sz="3500" dirty="0" smtClean="0"/>
              <a:t>                   </a:t>
            </a:r>
            <a:r>
              <a:rPr lang="sk-SK" sz="3500" dirty="0" smtClean="0"/>
              <a:t>škvrny </a:t>
            </a:r>
            <a:r>
              <a:rPr lang="sk-SK" sz="3500" dirty="0" smtClean="0"/>
              <a:t>na Slnku  </a:t>
            </a:r>
          </a:p>
          <a:p>
            <a:pPr>
              <a:buNone/>
            </a:pPr>
            <a:r>
              <a:rPr lang="sk-SK" sz="3500" dirty="0" smtClean="0"/>
              <a:t>    </a:t>
            </a:r>
            <a:r>
              <a:rPr lang="sk-SK" sz="3500" dirty="0" smtClean="0"/>
              <a:t> </a:t>
            </a:r>
            <a:r>
              <a:rPr lang="sk-SK" sz="3500" dirty="0" smtClean="0"/>
              <a:t>               </a:t>
            </a:r>
            <a:r>
              <a:rPr lang="sk-SK" sz="3500" dirty="0" smtClean="0"/>
              <a:t>krátery </a:t>
            </a:r>
            <a:r>
              <a:rPr lang="sk-SK" sz="3500" dirty="0" smtClean="0"/>
              <a:t>na Mesiaci</a:t>
            </a:r>
          </a:p>
          <a:p>
            <a:pPr>
              <a:buNone/>
            </a:pPr>
            <a:r>
              <a:rPr lang="sk-SK" sz="3500" dirty="0" smtClean="0"/>
              <a:t>                    planéty svetlo neprodukujú </a:t>
            </a:r>
            <a:endParaRPr lang="sk-SK" sz="3500" dirty="0" smtClean="0"/>
          </a:p>
          <a:p>
            <a:r>
              <a:rPr lang="sk-SK" sz="3500" dirty="0" smtClean="0"/>
              <a:t>napísal niekoľko kníh o astronómii</a:t>
            </a:r>
          </a:p>
          <a:p>
            <a:endParaRPr lang="sk-SK" dirty="0"/>
          </a:p>
        </p:txBody>
      </p:sp>
      <p:sp>
        <p:nvSpPr>
          <p:cNvPr id="5" name="Tlačidlo akcie: Domov 4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357190" cy="357190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 descr="http://s.wsj.net/public/resources/images/OB-DL699_galile_H_20090409153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142900"/>
            <a:ext cx="4786314" cy="344710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Spis Dialóg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 roku 1632 vydal slávny spis Dialóg </a:t>
            </a:r>
          </a:p>
          <a:p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vystupujú tam tri osoby : </a:t>
            </a:r>
            <a:r>
              <a:rPr lang="sk-SK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Salviati</a:t>
            </a:r>
            <a:endParaRPr lang="sk-SK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                            </a:t>
            </a:r>
            <a:r>
              <a:rPr lang="sk-SK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Simplicius</a:t>
            </a:r>
            <a:endParaRPr lang="sk-SK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                            </a:t>
            </a:r>
            <a:r>
              <a:rPr lang="sk-SK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Sagredo</a:t>
            </a: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lang="sk-SK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rozvinutie myšlienky </a:t>
            </a: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kinematiky</a:t>
            </a:r>
          </a:p>
          <a:p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definovanie </a:t>
            </a: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pojmu rýchlosti a </a:t>
            </a: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zrýchlenia</a:t>
            </a:r>
          </a:p>
          <a:p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zistenie</a:t>
            </a:r>
            <a:r>
              <a:rPr lang="sk-SK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že mechanické deje prebiehajú úplne rovnako v nehybnej sústave a v sústave pohybujúcej sa rovnomerne priamočiaro ... </a:t>
            </a:r>
            <a:endParaRPr lang="sk-SK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357190" cy="357190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7000"/>
              <a:lum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Rozpory s cirkvou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 uverejnení Dialógu mal Galilei mnohých stúpencov, ale aj odporcov</a:t>
            </a:r>
          </a:p>
          <a:p>
            <a:r>
              <a:rPr lang="sk-SK" dirty="0" smtClean="0"/>
              <a:t>presvedčenie pápeža, že on je </a:t>
            </a:r>
            <a:r>
              <a:rPr lang="sk-SK" dirty="0" err="1" smtClean="0"/>
              <a:t>Simplicius</a:t>
            </a:r>
            <a:endParaRPr lang="sk-SK" dirty="0" smtClean="0"/>
          </a:p>
          <a:p>
            <a:r>
              <a:rPr lang="sk-SK" dirty="0" smtClean="0"/>
              <a:t>predvolanie na vyšetrovanie do Ríma </a:t>
            </a:r>
          </a:p>
          <a:p>
            <a:r>
              <a:rPr lang="sk-SK" dirty="0" smtClean="0"/>
              <a:t>v roku 1633 po troch mesiacoch súdenia musel Galilei odvolať svoje učenie</a:t>
            </a:r>
          </a:p>
          <a:p>
            <a:r>
              <a:rPr lang="sk-SK" dirty="0" smtClean="0"/>
              <a:t>trest v podobe domáceho väzenia do konca jeho života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357190" cy="357190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>
            <a:normAutofit/>
          </a:bodyPr>
          <a:lstStyle/>
          <a:p>
            <a:pPr algn="l"/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Vynálezy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teplomer (1593)</a:t>
            </a:r>
          </a:p>
          <a:p>
            <a:endParaRPr lang="sk-SK" dirty="0" smtClean="0"/>
          </a:p>
          <a:p>
            <a:r>
              <a:rPr lang="sk-SK" dirty="0" smtClean="0"/>
              <a:t>kompas (1597)</a:t>
            </a:r>
          </a:p>
          <a:p>
            <a:endParaRPr lang="sk-SK" dirty="0" smtClean="0"/>
          </a:p>
          <a:p>
            <a:r>
              <a:rPr lang="sk-SK" dirty="0" smtClean="0"/>
              <a:t>ďalekohľad (1609)</a:t>
            </a:r>
          </a:p>
          <a:p>
            <a:endParaRPr lang="sk-SK" dirty="0" smtClean="0"/>
          </a:p>
          <a:p>
            <a:r>
              <a:rPr lang="sk-SK" dirty="0" smtClean="0"/>
              <a:t>kyvadlové hodiny (1641)</a:t>
            </a:r>
          </a:p>
          <a:p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4643438" y="1071546"/>
            <a:ext cx="4038600" cy="5054617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http://e-api.cz/upload.cs/1/139688d4-b-1-historie_teplomeru_obraze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1714512" cy="30167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http://wvegter.hivemind.net/abacus/CyberHeroes/Galileo_files/image021.jpg"/>
          <p:cNvPicPr>
            <a:picLocks noChangeAspect="1" noChangeArrowheads="1"/>
          </p:cNvPicPr>
          <p:nvPr/>
        </p:nvPicPr>
        <p:blipFill>
          <a:blip r:embed="rId3"/>
          <a:srcRect r="40537"/>
          <a:stretch>
            <a:fillRect/>
          </a:stretch>
        </p:blipFill>
        <p:spPr bwMode="auto">
          <a:xfrm>
            <a:off x="6429388" y="428604"/>
            <a:ext cx="2214578" cy="20574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http://www.scitechantiques.com/Galileo_telescope/AAAAgalileo_telesco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00438"/>
            <a:ext cx="2000264" cy="27940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http://www.gutenberg.org/files/2298/2298-h/images/ill_galileo_pendul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857496"/>
            <a:ext cx="1500166" cy="32147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Vlastná 1">
      <a:dk1>
        <a:srgbClr val="0C0C0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3F3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357</Words>
  <Application>Microsoft Office PowerPoint</Application>
  <PresentationFormat>Prezentácia na obrazovke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 Galileo Galilei </vt:lpstr>
      <vt:lpstr>Snímka 2</vt:lpstr>
      <vt:lpstr>Galileov život</vt:lpstr>
      <vt:lpstr>Vzdelanie</vt:lpstr>
      <vt:lpstr>Voľný pád (vo vákuu) </vt:lpstr>
      <vt:lpstr>Astronómia </vt:lpstr>
      <vt:lpstr>Spis Dialóg</vt:lpstr>
      <vt:lpstr>Rozpory s cirkvou</vt:lpstr>
      <vt:lpstr>Vynálezy</vt:lpstr>
      <vt:lpstr>Snímka 10</vt:lpstr>
      <vt:lpstr>Zdroje : 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Galilei</dc:title>
  <dc:creator>Používateľ</dc:creator>
  <cp:lastModifiedBy>Používateľ</cp:lastModifiedBy>
  <cp:revision>48</cp:revision>
  <dcterms:created xsi:type="dcterms:W3CDTF">2014-01-17T11:59:04Z</dcterms:created>
  <dcterms:modified xsi:type="dcterms:W3CDTF">2014-01-28T19:49:18Z</dcterms:modified>
</cp:coreProperties>
</file>