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6" r:id="rId13"/>
    <p:sldId id="265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942" autoAdjust="0"/>
  </p:normalViewPr>
  <p:slideViewPr>
    <p:cSldViewPr>
      <p:cViewPr>
        <p:scale>
          <a:sx n="73" d="100"/>
          <a:sy n="73" d="100"/>
        </p:scale>
        <p:origin x="-148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plotArea>
      <c:layout>
        <c:manualLayout>
          <c:layoutTarget val="inner"/>
          <c:xMode val="edge"/>
          <c:yMode val="edge"/>
          <c:x val="0.10595194202560203"/>
          <c:y val="3.2423448585401436E-2"/>
          <c:w val="0.75235252624671911"/>
          <c:h val="0.81042716535433057"/>
        </c:manualLayout>
      </c:layout>
      <c:lineChart>
        <c:grouping val="standard"/>
        <c:ser>
          <c:idx val="0"/>
          <c:order val="0"/>
          <c:tx>
            <c:strRef>
              <c:f>Hárok1!$B$1</c:f>
              <c:strCache>
                <c:ptCount val="1"/>
                <c:pt idx="0">
                  <c:v>Bežná stavba</c:v>
                </c:pt>
              </c:strCache>
            </c:strRef>
          </c:tx>
          <c:marker>
            <c:symbol val="none"/>
          </c:marker>
          <c:cat>
            <c:strRef>
              <c:f>Hárok1!$A$2:$A$15</c:f>
              <c:strCache>
                <c:ptCount val="12"/>
                <c:pt idx="0">
                  <c:v>júl</c:v>
                </c:pt>
                <c:pt idx="1">
                  <c:v>august</c:v>
                </c:pt>
                <c:pt idx="2">
                  <c:v>september</c:v>
                </c:pt>
                <c:pt idx="3">
                  <c:v>október</c:v>
                </c:pt>
                <c:pt idx="4">
                  <c:v>november</c:v>
                </c:pt>
                <c:pt idx="5">
                  <c:v>december</c:v>
                </c:pt>
                <c:pt idx="6">
                  <c:v>január</c:v>
                </c:pt>
                <c:pt idx="7">
                  <c:v>február</c:v>
                </c:pt>
                <c:pt idx="8">
                  <c:v>marec</c:v>
                </c:pt>
                <c:pt idx="9">
                  <c:v>apríl</c:v>
                </c:pt>
                <c:pt idx="10">
                  <c:v>máj</c:v>
                </c:pt>
                <c:pt idx="11">
                  <c:v>jún</c:v>
                </c:pt>
              </c:strCache>
            </c:strRef>
          </c:cat>
          <c:val>
            <c:numRef>
              <c:f>Hárok1!$B$2:$B$15</c:f>
              <c:numCache>
                <c:formatCode>General</c:formatCode>
                <c:ptCount val="14"/>
                <c:pt idx="0">
                  <c:v>367.5</c:v>
                </c:pt>
                <c:pt idx="1">
                  <c:v>396</c:v>
                </c:pt>
                <c:pt idx="2">
                  <c:v>942</c:v>
                </c:pt>
                <c:pt idx="3">
                  <c:v>1680</c:v>
                </c:pt>
                <c:pt idx="4">
                  <c:v>2652</c:v>
                </c:pt>
                <c:pt idx="5">
                  <c:v>3749.2</c:v>
                </c:pt>
                <c:pt idx="6">
                  <c:v>4407</c:v>
                </c:pt>
                <c:pt idx="7">
                  <c:v>4186</c:v>
                </c:pt>
                <c:pt idx="8">
                  <c:v>3330</c:v>
                </c:pt>
                <c:pt idx="9">
                  <c:v>1675.8</c:v>
                </c:pt>
                <c:pt idx="10">
                  <c:v>682.2</c:v>
                </c:pt>
                <c:pt idx="11">
                  <c:v>121.5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Nízkoenergetický dom</c:v>
                </c:pt>
              </c:strCache>
            </c:strRef>
          </c:tx>
          <c:marker>
            <c:symbol val="none"/>
          </c:marker>
          <c:cat>
            <c:strRef>
              <c:f>Hárok1!$A$2:$A$15</c:f>
              <c:strCache>
                <c:ptCount val="12"/>
                <c:pt idx="0">
                  <c:v>júl</c:v>
                </c:pt>
                <c:pt idx="1">
                  <c:v>august</c:v>
                </c:pt>
                <c:pt idx="2">
                  <c:v>september</c:v>
                </c:pt>
                <c:pt idx="3">
                  <c:v>október</c:v>
                </c:pt>
                <c:pt idx="4">
                  <c:v>november</c:v>
                </c:pt>
                <c:pt idx="5">
                  <c:v>december</c:v>
                </c:pt>
                <c:pt idx="6">
                  <c:v>január</c:v>
                </c:pt>
                <c:pt idx="7">
                  <c:v>február</c:v>
                </c:pt>
                <c:pt idx="8">
                  <c:v>marec</c:v>
                </c:pt>
                <c:pt idx="9">
                  <c:v>apríl</c:v>
                </c:pt>
                <c:pt idx="10">
                  <c:v>máj</c:v>
                </c:pt>
                <c:pt idx="11">
                  <c:v>jún</c:v>
                </c:pt>
              </c:strCache>
            </c:strRef>
          </c:cat>
          <c:val>
            <c:numRef>
              <c:f>Hárok1!$C$2:$C$15</c:f>
              <c:numCache>
                <c:formatCode>General</c:formatCode>
                <c:ptCount val="14"/>
                <c:pt idx="0">
                  <c:v>367.5</c:v>
                </c:pt>
                <c:pt idx="1">
                  <c:v>396</c:v>
                </c:pt>
                <c:pt idx="2">
                  <c:v>648</c:v>
                </c:pt>
                <c:pt idx="3">
                  <c:v>930</c:v>
                </c:pt>
                <c:pt idx="4">
                  <c:v>1298</c:v>
                </c:pt>
                <c:pt idx="5">
                  <c:v>1944.2</c:v>
                </c:pt>
                <c:pt idx="6">
                  <c:v>2540</c:v>
                </c:pt>
                <c:pt idx="7">
                  <c:v>2331.5</c:v>
                </c:pt>
                <c:pt idx="8">
                  <c:v>1730</c:v>
                </c:pt>
                <c:pt idx="9">
                  <c:v>1062.8</c:v>
                </c:pt>
                <c:pt idx="10">
                  <c:v>364.2</c:v>
                </c:pt>
                <c:pt idx="11">
                  <c:v>121.5</c:v>
                </c:pt>
                <c:pt idx="13">
                  <c:v>0</c:v>
                </c:pt>
              </c:numCache>
            </c:numRef>
          </c:val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Pasívny dom</c:v>
                </c:pt>
              </c:strCache>
            </c:strRef>
          </c:tx>
          <c:marker>
            <c:symbol val="none"/>
          </c:marker>
          <c:cat>
            <c:strRef>
              <c:f>Hárok1!$A$2:$A$15</c:f>
              <c:strCache>
                <c:ptCount val="12"/>
                <c:pt idx="0">
                  <c:v>júl</c:v>
                </c:pt>
                <c:pt idx="1">
                  <c:v>august</c:v>
                </c:pt>
                <c:pt idx="2">
                  <c:v>september</c:v>
                </c:pt>
                <c:pt idx="3">
                  <c:v>október</c:v>
                </c:pt>
                <c:pt idx="4">
                  <c:v>november</c:v>
                </c:pt>
                <c:pt idx="5">
                  <c:v>december</c:v>
                </c:pt>
                <c:pt idx="6">
                  <c:v>január</c:v>
                </c:pt>
                <c:pt idx="7">
                  <c:v>február</c:v>
                </c:pt>
                <c:pt idx="8">
                  <c:v>marec</c:v>
                </c:pt>
                <c:pt idx="9">
                  <c:v>apríl</c:v>
                </c:pt>
                <c:pt idx="10">
                  <c:v>máj</c:v>
                </c:pt>
                <c:pt idx="11">
                  <c:v>jún</c:v>
                </c:pt>
              </c:strCache>
            </c:strRef>
          </c:cat>
          <c:val>
            <c:numRef>
              <c:f>Hárok1!$D$2:$D$15</c:f>
              <c:numCache>
                <c:formatCode>General</c:formatCode>
                <c:ptCount val="14"/>
                <c:pt idx="0">
                  <c:v>367.5</c:v>
                </c:pt>
                <c:pt idx="1">
                  <c:v>396</c:v>
                </c:pt>
                <c:pt idx="2">
                  <c:v>648</c:v>
                </c:pt>
                <c:pt idx="3">
                  <c:v>630</c:v>
                </c:pt>
                <c:pt idx="4">
                  <c:v>744</c:v>
                </c:pt>
                <c:pt idx="5">
                  <c:v>1070</c:v>
                </c:pt>
                <c:pt idx="6">
                  <c:v>1750</c:v>
                </c:pt>
                <c:pt idx="7">
                  <c:v>1110</c:v>
                </c:pt>
                <c:pt idx="8">
                  <c:v>770</c:v>
                </c:pt>
                <c:pt idx="9">
                  <c:v>535.79999999999995</c:v>
                </c:pt>
                <c:pt idx="10">
                  <c:v>214.2</c:v>
                </c:pt>
                <c:pt idx="11">
                  <c:v>121.5</c:v>
                </c:pt>
                <c:pt idx="13">
                  <c:v>0</c:v>
                </c:pt>
              </c:numCache>
            </c:numRef>
          </c:val>
        </c:ser>
        <c:marker val="1"/>
        <c:axId val="65971712"/>
        <c:axId val="65973248"/>
      </c:lineChart>
      <c:catAx>
        <c:axId val="65971712"/>
        <c:scaling>
          <c:orientation val="minMax"/>
        </c:scaling>
        <c:axPos val="b"/>
        <c:numFmt formatCode="General" sourceLinked="1"/>
        <c:tickLblPos val="nextTo"/>
        <c:crossAx val="65973248"/>
        <c:crosses val="autoZero"/>
        <c:auto val="1"/>
        <c:lblAlgn val="ctr"/>
        <c:lblOffset val="100"/>
      </c:catAx>
      <c:valAx>
        <c:axId val="65973248"/>
        <c:scaling>
          <c:orientation val="minMax"/>
        </c:scaling>
        <c:axPos val="l"/>
        <c:majorGridlines/>
        <c:numFmt formatCode="General" sourceLinked="1"/>
        <c:tickLblPos val="nextTo"/>
        <c:crossAx val="659717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k-SK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25ED1-F6B7-4FC1-A388-9DC1E64C00BB}" type="datetimeFigureOut">
              <a:rPr lang="sk-SK" smtClean="0"/>
              <a:pPr/>
              <a:t>14. 1. 2015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CDA54-C93D-4DB0-8F7C-B9D26D006FC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Využívanie slnečnej</a:t>
            </a:r>
            <a:r>
              <a:rPr lang="sk-SK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energie</a:t>
            </a:r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je v nízkoenergetickom dome dôležitým prvkom pri výpočte energetickej bilancie.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Slnečné žiarenie</a:t>
            </a:r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preniká cez zasklené otvory (okná, dvere) a energia vo forme tepla sa akumuluje vo vnútri domu. Ideálnym riešením je, keď sa na dané oslnené miesta použijú tmavé materiály s vysokou hustotou, ktoré dokážu najlepšie absorbovať slnečnú energiu. Napríklad tmavá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dlažba</a:t>
            </a:r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sa cez deň pod vplyvom slnečnej energie zohreje a večer sála teplo, ktoré získala zo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Slnka</a:t>
            </a:r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Pasívne solárne zisky nemusia byt stále len výhodné v letnom období treba budovu chrániť pred prehrievaním. Na to môžu slúžiť rôzne lamely, exteriérové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žalúzie</a:t>
            </a:r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zásuvné steny, tesniace vrstvy v konštrukcii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okna</a:t>
            </a:r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previsy konštrukcie (konzoly,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markízy</a:t>
            </a:r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alebo aj zeleň vo forme listnatých stromov pred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fasádou</a:t>
            </a:r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DA54-C93D-4DB0-8F7C-B9D26D006FCC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Rekuperačná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jednotka je prístroj využívajúci v zimnom období vnútorný vydýchaný teplý vzduch na ohrev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exteriérového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čistého ale chladného vzduchu. Až 60-70 % energie nepoužiteľného vydýchaného vzduchu sa pri tomto procese odovzdá čerstvému vzduchu.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sa takýmto spôsobom vyvetrá bez otvárania okenných otvorov a teda z neho neunikne naakumulované teplo. Regulované vetranie takto šetrí náklady na vykurovanie domu.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DA54-C93D-4DB0-8F7C-B9D26D006FCC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k-SK" baseline="0" dirty="0" smtClean="0"/>
              <a:t>---- </a:t>
            </a:r>
            <a:r>
              <a:rPr lang="cs-CZ" sz="1200" dirty="0" smtClean="0">
                <a:solidFill>
                  <a:srgbClr val="FF3300"/>
                </a:solidFill>
                <a:latin typeface="Century Gothic" pitchFamily="34" charset="0"/>
              </a:rPr>
              <a:t>Teplovzdušný krby byl používán cca 30x za topnou sezonu, solární zisk je (</a:t>
            </a:r>
            <a:r>
              <a:rPr lang="cs-CZ" sz="1200" i="1" dirty="0" smtClean="0">
                <a:solidFill>
                  <a:srgbClr val="FF3300"/>
                </a:solidFill>
                <a:latin typeface="Century Gothic" pitchFamily="34" charset="0"/>
              </a:rPr>
              <a:t>dle subjektivního hodnocení uživatelů</a:t>
            </a:r>
            <a:r>
              <a:rPr lang="cs-CZ" sz="1200" dirty="0" smtClean="0">
                <a:solidFill>
                  <a:srgbClr val="FF3300"/>
                </a:solidFill>
                <a:latin typeface="Century Gothic" pitchFamily="34" charset="0"/>
              </a:rPr>
              <a:t>)v zimě vyšší, oproti projektu silnější, více izolující obvodové zdivo (</a:t>
            </a:r>
            <a:r>
              <a:rPr lang="cs-CZ" sz="1200" dirty="0" err="1" smtClean="0">
                <a:solidFill>
                  <a:srgbClr val="FF3300"/>
                </a:solidFill>
                <a:latin typeface="Century Gothic" pitchFamily="34" charset="0"/>
              </a:rPr>
              <a:t>tl</a:t>
            </a:r>
            <a:r>
              <a:rPr lang="cs-CZ" sz="1200" dirty="0" smtClean="0">
                <a:solidFill>
                  <a:srgbClr val="FF3300"/>
                </a:solidFill>
                <a:latin typeface="Century Gothic" pitchFamily="34" charset="0"/>
              </a:rPr>
              <a:t>. 375 místo 300mm).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200" dirty="0" smtClean="0">
                <a:solidFill>
                  <a:srgbClr val="FF3300"/>
                </a:solidFill>
                <a:latin typeface="Century Gothic" pitchFamily="34" charset="0"/>
              </a:rPr>
              <a:t>---- </a:t>
            </a:r>
            <a:r>
              <a:rPr lang="cs-CZ" sz="1200" dirty="0" smtClean="0">
                <a:latin typeface="Century Gothic" pitchFamily="34" charset="0"/>
              </a:rPr>
              <a:t>Byla měřena nedokončená 1. topná sezona domu (10/2004-4/2005) do celkové spotřeby je započten i ohřev TUV. Výsledná hodnota je negativně ovlivněna vyšší vlhkostí novostavby, dům je navíc vytápěn celodenně, neboť uživatelé zde pracují.</a:t>
            </a:r>
            <a:endParaRPr lang="cs-CZ" sz="1200" dirty="0" smtClean="0">
              <a:solidFill>
                <a:srgbClr val="FF3300"/>
              </a:solidFill>
              <a:latin typeface="Century Gothic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200" dirty="0" smtClean="0">
                <a:solidFill>
                  <a:srgbClr val="FF3300"/>
                </a:solidFill>
                <a:latin typeface="Century Gothic" pitchFamily="34" charset="0"/>
              </a:rPr>
              <a:t>---- </a:t>
            </a:r>
            <a:r>
              <a:rPr lang="cs-CZ" sz="1200" dirty="0" smtClean="0">
                <a:latin typeface="Century Gothic" pitchFamily="34" charset="0"/>
              </a:rPr>
              <a:t>Při první topné sezoně se ještě projevoval vliv vlhkosti v novostavbě, dále nebyl dům užíván zcela v souladu s energetickou koncepcí (celoročně využívaná zimní zahrada, zkušební provoz bazénu).</a:t>
            </a:r>
            <a:endParaRPr lang="cs-CZ" sz="1200" dirty="0" smtClean="0">
              <a:solidFill>
                <a:srgbClr val="FF3300"/>
              </a:solidFill>
              <a:latin typeface="Century Gothic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200" dirty="0" smtClean="0">
                <a:solidFill>
                  <a:srgbClr val="FF3300"/>
                </a:solidFill>
                <a:latin typeface="Century Gothic" pitchFamily="34" charset="0"/>
              </a:rPr>
              <a:t>---- V domě byla k přitápění využívána krbová kamna, část zimní sezony nebyl dům plnohodnotně obýván ale pouze temperován. Solární systém plně pokrýval letní spotřebu TUV.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cs-CZ" sz="1200" dirty="0" smtClean="0">
              <a:solidFill>
                <a:srgbClr val="FF3300"/>
              </a:solidFill>
              <a:latin typeface="Century Gothic" pitchFamily="34" charset="0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CDA54-C93D-4DB0-8F7C-B9D26D006FCC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B8C2-F338-47C3-B34A-78FAA83F9AC0}" type="datetimeFigureOut">
              <a:rPr lang="sk-SK" smtClean="0"/>
              <a:pPr/>
              <a:t>14. 1. 2015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B185-4B7D-483C-A548-3649B848220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B8C2-F338-47C3-B34A-78FAA83F9AC0}" type="datetimeFigureOut">
              <a:rPr lang="sk-SK" smtClean="0"/>
              <a:pPr/>
              <a:t>14. 1. 2015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B185-4B7D-483C-A548-3649B848220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B8C2-F338-47C3-B34A-78FAA83F9AC0}" type="datetimeFigureOut">
              <a:rPr lang="sk-SK" smtClean="0"/>
              <a:pPr/>
              <a:t>14. 1. 2015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B185-4B7D-483C-A548-3649B848220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B8C2-F338-47C3-B34A-78FAA83F9AC0}" type="datetimeFigureOut">
              <a:rPr lang="sk-SK" smtClean="0"/>
              <a:pPr/>
              <a:t>14. 1. 2015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B185-4B7D-483C-A548-3649B848220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B8C2-F338-47C3-B34A-78FAA83F9AC0}" type="datetimeFigureOut">
              <a:rPr lang="sk-SK" smtClean="0"/>
              <a:pPr/>
              <a:t>14. 1. 2015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B185-4B7D-483C-A548-3649B848220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B8C2-F338-47C3-B34A-78FAA83F9AC0}" type="datetimeFigureOut">
              <a:rPr lang="sk-SK" smtClean="0"/>
              <a:pPr/>
              <a:t>14. 1. 2015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B185-4B7D-483C-A548-3649B848220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B8C2-F338-47C3-B34A-78FAA83F9AC0}" type="datetimeFigureOut">
              <a:rPr lang="sk-SK" smtClean="0"/>
              <a:pPr/>
              <a:t>14. 1. 2015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B185-4B7D-483C-A548-3649B848220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B8C2-F338-47C3-B34A-78FAA83F9AC0}" type="datetimeFigureOut">
              <a:rPr lang="sk-SK" smtClean="0"/>
              <a:pPr/>
              <a:t>14. 1. 2015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B185-4B7D-483C-A548-3649B848220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B8C2-F338-47C3-B34A-78FAA83F9AC0}" type="datetimeFigureOut">
              <a:rPr lang="sk-SK" smtClean="0"/>
              <a:pPr/>
              <a:t>14. 1. 2015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B185-4B7D-483C-A548-3649B848220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B8C2-F338-47C3-B34A-78FAA83F9AC0}" type="datetimeFigureOut">
              <a:rPr lang="sk-SK" smtClean="0"/>
              <a:pPr/>
              <a:t>14. 1. 2015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B185-4B7D-483C-A548-3649B848220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B8C2-F338-47C3-B34A-78FAA83F9AC0}" type="datetimeFigureOut">
              <a:rPr lang="sk-SK" smtClean="0"/>
              <a:pPr/>
              <a:t>14. 1. 2015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B185-4B7D-483C-A548-3649B848220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B8C2-F338-47C3-B34A-78FAA83F9AC0}" type="datetimeFigureOut">
              <a:rPr lang="sk-SK" smtClean="0"/>
              <a:pPr/>
              <a:t>14. 1. 2015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B185-4B7D-483C-A548-3649B848220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0RVVob" TargetMode="External"/><Relationship Id="rId3" Type="http://schemas.openxmlformats.org/officeDocument/2006/relationships/hyperlink" Target="http://goo.gl/stvgN4" TargetMode="External"/><Relationship Id="rId7" Type="http://schemas.openxmlformats.org/officeDocument/2006/relationships/hyperlink" Target="http://goo.gl/HYiHX8" TargetMode="External"/><Relationship Id="rId2" Type="http://schemas.openxmlformats.org/officeDocument/2006/relationships/hyperlink" Target="http://goo.gl/HXMXu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xx5Fnf" TargetMode="External"/><Relationship Id="rId5" Type="http://schemas.openxmlformats.org/officeDocument/2006/relationships/hyperlink" Target="http://goo.gl/deoQRp" TargetMode="External"/><Relationship Id="rId4" Type="http://schemas.openxmlformats.org/officeDocument/2006/relationships/hyperlink" Target="http://goo.gl/oQNqp0" TargetMode="External"/><Relationship Id="rId9" Type="http://schemas.openxmlformats.org/officeDocument/2006/relationships/hyperlink" Target="http://goo.gl/gGm26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2zjdtxris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572560" cy="2155831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Nízkoenergetické domy </a:t>
            </a:r>
            <a:endParaRPr lang="sk-SK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2500298" y="5105400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endParaRPr lang="sk-SK" sz="2400" dirty="0" smtClean="0">
              <a:solidFill>
                <a:schemeClr val="tx1"/>
              </a:solidFill>
            </a:endParaRPr>
          </a:p>
          <a:p>
            <a:pPr algn="r"/>
            <a:r>
              <a:rPr lang="sk-SK" sz="2400" dirty="0" smtClean="0">
                <a:solidFill>
                  <a:schemeClr val="tx1"/>
                </a:solidFill>
              </a:rPr>
              <a:t>Samuel </a:t>
            </a:r>
            <a:r>
              <a:rPr lang="sk-SK" sz="2400" dirty="0" err="1" smtClean="0">
                <a:solidFill>
                  <a:schemeClr val="tx1"/>
                </a:solidFill>
              </a:rPr>
              <a:t>Karabinoš</a:t>
            </a:r>
            <a:endParaRPr lang="sk-SK" sz="2400" dirty="0">
              <a:solidFill>
                <a:schemeClr val="tx1"/>
              </a:solidFill>
            </a:endParaRPr>
          </a:p>
          <a:p>
            <a:pPr algn="r"/>
            <a:r>
              <a:rPr lang="sk-SK" sz="2400" dirty="0" smtClean="0">
                <a:solidFill>
                  <a:schemeClr val="tx1"/>
                </a:solidFill>
              </a:rPr>
              <a:t>II.B </a:t>
            </a:r>
          </a:p>
          <a:p>
            <a:pPr algn="r"/>
            <a:r>
              <a:rPr lang="sk-SK" sz="2400" dirty="0" smtClean="0">
                <a:solidFill>
                  <a:schemeClr val="tx1"/>
                </a:solidFill>
              </a:rPr>
              <a:t>Gymnázium J. A. </a:t>
            </a:r>
            <a:r>
              <a:rPr lang="sk-SK" sz="2400" dirty="0" err="1" smtClean="0">
                <a:solidFill>
                  <a:schemeClr val="tx1"/>
                </a:solidFill>
              </a:rPr>
              <a:t>Raymana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endParaRPr lang="sk-SK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Porovnanie energetickej spotreby stavieb</a:t>
            </a:r>
            <a:endParaRPr lang="sk-SK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214422"/>
            <a:ext cx="8786842" cy="114300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Výpočtové hodnoty : rodinný dom (150 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</a:t>
            </a:r>
            <a:r>
              <a:rPr lang="cs-CZ" sz="2400" dirty="0" err="1" smtClean="0"/>
              <a:t>úžitkovej</a:t>
            </a:r>
            <a:r>
              <a:rPr lang="cs-CZ" sz="2400" dirty="0" smtClean="0"/>
              <a:t> plochy)</a:t>
            </a:r>
          </a:p>
          <a:p>
            <a:pPr>
              <a:buNone/>
            </a:pPr>
            <a:r>
              <a:rPr lang="cs-CZ" sz="2400" dirty="0" smtClean="0"/>
              <a:t>                                           </a:t>
            </a:r>
            <a:r>
              <a:rPr lang="cs-CZ" sz="2400" dirty="0" err="1" smtClean="0"/>
              <a:t>solárne</a:t>
            </a:r>
            <a:r>
              <a:rPr lang="cs-CZ" sz="2400" dirty="0" smtClean="0"/>
              <a:t> zisky </a:t>
            </a:r>
            <a:r>
              <a:rPr lang="cs-CZ" sz="2400" dirty="0" err="1" smtClean="0"/>
              <a:t>pomocou</a:t>
            </a:r>
            <a:r>
              <a:rPr lang="cs-CZ" sz="2400" dirty="0" smtClean="0"/>
              <a:t> </a:t>
            </a:r>
            <a:r>
              <a:rPr lang="cs-CZ" sz="2400" dirty="0" err="1" smtClean="0"/>
              <a:t>zvislého</a:t>
            </a:r>
            <a:r>
              <a:rPr lang="cs-CZ" sz="2400" dirty="0" smtClean="0"/>
              <a:t> </a:t>
            </a:r>
            <a:r>
              <a:rPr lang="cs-CZ" sz="2400" dirty="0" err="1" smtClean="0"/>
              <a:t>presklenenia</a:t>
            </a:r>
            <a:endParaRPr lang="sk-SK" sz="2400" dirty="0"/>
          </a:p>
        </p:txBody>
      </p:sp>
      <p:graphicFrame>
        <p:nvGraphicFramePr>
          <p:cNvPr id="4" name="Graf 3"/>
          <p:cNvGraphicFramePr/>
          <p:nvPr/>
        </p:nvGraphicFramePr>
        <p:xfrm>
          <a:off x="928662" y="2143116"/>
          <a:ext cx="700092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sk-SK" dirty="0" smtClean="0"/>
              <a:t>Aký je najúspornejší typ domu ?</a:t>
            </a:r>
          </a:p>
          <a:p>
            <a:endParaRPr lang="sk-SK" dirty="0" smtClean="0"/>
          </a:p>
          <a:p>
            <a:r>
              <a:rPr lang="sk-SK" dirty="0" smtClean="0"/>
              <a:t>Čo zaisťuje minimálnu stratu tepla pri vetraní  ?</a:t>
            </a:r>
          </a:p>
          <a:p>
            <a:endParaRPr lang="sk-SK" dirty="0" smtClean="0"/>
          </a:p>
          <a:p>
            <a:r>
              <a:rPr lang="sk-SK" dirty="0" smtClean="0"/>
              <a:t>Z akého materiálu sú najčastejšie stavané NED ?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Ďakujem za pozornosť ! </a:t>
            </a:r>
            <a:endParaRPr lang="sk-SK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Zdroje</a:t>
            </a:r>
            <a:endParaRPr lang="sk-SK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hlinkClick r:id="rId2"/>
              </a:rPr>
              <a:t>http://goo.gl/HXMXuo</a:t>
            </a:r>
            <a:endParaRPr lang="sk-SK" sz="2400" dirty="0" smtClean="0"/>
          </a:p>
          <a:p>
            <a:r>
              <a:rPr lang="sk-SK" sz="2400" dirty="0" smtClean="0">
                <a:hlinkClick r:id="rId3"/>
              </a:rPr>
              <a:t>http://goo.gl/stvgN4</a:t>
            </a:r>
            <a:endParaRPr lang="sk-SK" sz="2400" dirty="0" smtClean="0"/>
          </a:p>
          <a:p>
            <a:pPr fontAlgn="ctr"/>
            <a:r>
              <a:rPr lang="sk-SK" sz="2400" dirty="0" smtClean="0">
                <a:hlinkClick r:id="rId4"/>
              </a:rPr>
              <a:t>http://goo.gl/oQNqp0</a:t>
            </a:r>
            <a:endParaRPr lang="sk-SK" sz="2400" dirty="0" smtClean="0"/>
          </a:p>
          <a:p>
            <a:pPr fontAlgn="ctr"/>
            <a:r>
              <a:rPr lang="sk-SK" sz="2400" dirty="0" smtClean="0">
                <a:hlinkClick r:id="rId5"/>
              </a:rPr>
              <a:t>http://goo.gl/deoQRp</a:t>
            </a:r>
            <a:endParaRPr lang="sk-SK" sz="2400" dirty="0" smtClean="0"/>
          </a:p>
          <a:p>
            <a:pPr fontAlgn="ctr"/>
            <a:r>
              <a:rPr lang="sk-SK" sz="2400" dirty="0" smtClean="0">
                <a:hlinkClick r:id="rId6"/>
              </a:rPr>
              <a:t>http://goo.gl/xx5Fnf</a:t>
            </a:r>
            <a:endParaRPr lang="sk-SK" sz="2400" dirty="0" smtClean="0"/>
          </a:p>
          <a:p>
            <a:r>
              <a:rPr lang="sk-SK" sz="2400" dirty="0" smtClean="0">
                <a:hlinkClick r:id="rId7"/>
              </a:rPr>
              <a:t>http://goo.gl/HYiHX8</a:t>
            </a:r>
            <a:endParaRPr lang="sk-SK" sz="2400" dirty="0" smtClean="0"/>
          </a:p>
          <a:p>
            <a:r>
              <a:rPr lang="sk-SK" sz="2400" dirty="0" smtClean="0">
                <a:hlinkClick r:id="rId8"/>
              </a:rPr>
              <a:t>http://goo.gl/0RVVob</a:t>
            </a:r>
            <a:r>
              <a:rPr lang="sk-SK" sz="2400" dirty="0" smtClean="0"/>
              <a:t> </a:t>
            </a:r>
          </a:p>
          <a:p>
            <a:r>
              <a:rPr lang="sk-SK" sz="2400" dirty="0" smtClean="0">
                <a:hlinkClick r:id="rId9"/>
              </a:rPr>
              <a:t>http://goo.gl/gGm26y</a:t>
            </a:r>
            <a:endParaRPr lang="sk-SK" sz="2400" dirty="0" smtClean="0"/>
          </a:p>
          <a:p>
            <a:endParaRPr lang="sk-SK" b="1" dirty="0" smtClean="0"/>
          </a:p>
          <a:p>
            <a:endParaRPr lang="sk-SK" b="1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Obsah</a:t>
            </a:r>
            <a:endParaRPr lang="sk-SK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52149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/>
              <a:t>Charakteristika</a:t>
            </a:r>
          </a:p>
          <a:p>
            <a:pPr>
              <a:lnSpc>
                <a:spcPct val="150000"/>
              </a:lnSpc>
            </a:pPr>
            <a:r>
              <a:rPr lang="sk-SK" sz="2800" dirty="0" smtClean="0"/>
              <a:t>Solárne zisky</a:t>
            </a:r>
          </a:p>
          <a:p>
            <a:pPr>
              <a:lnSpc>
                <a:spcPct val="150000"/>
              </a:lnSpc>
            </a:pPr>
            <a:r>
              <a:rPr lang="sk-SK" sz="2800" dirty="0" smtClean="0"/>
              <a:t>Konštrukcia </a:t>
            </a:r>
          </a:p>
          <a:p>
            <a:pPr>
              <a:lnSpc>
                <a:spcPct val="150000"/>
              </a:lnSpc>
            </a:pPr>
            <a:r>
              <a:rPr lang="sk-SK" sz="2800" dirty="0" smtClean="0"/>
              <a:t>Rekuperácia</a:t>
            </a:r>
          </a:p>
          <a:p>
            <a:pPr>
              <a:lnSpc>
                <a:spcPct val="150000"/>
              </a:lnSpc>
            </a:pPr>
            <a:r>
              <a:rPr lang="sk-SK" sz="2800" dirty="0" smtClean="0"/>
              <a:t>Príklady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Charakteristika</a:t>
            </a:r>
            <a:endParaRPr lang="sk-SK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NED je dom, ktorého merná ročná spotreba tepla na vytápaní sa pohybuje v rozmedzí 15-50 kWh/m</a:t>
            </a:r>
            <a:r>
              <a:rPr lang="sk-SK" baseline="30000" dirty="0" smtClean="0"/>
              <a:t>2</a:t>
            </a:r>
          </a:p>
          <a:p>
            <a:r>
              <a:rPr lang="sk-SK" dirty="0" smtClean="0"/>
              <a:t>vhodné dispozičné riešenie objektu </a:t>
            </a:r>
          </a:p>
          <a:p>
            <a:r>
              <a:rPr lang="sk-SK" dirty="0" smtClean="0"/>
              <a:t>minimalizácia tepelných strát pomocou použitia vhodných stavebných materiálov </a:t>
            </a:r>
          </a:p>
          <a:p>
            <a:r>
              <a:rPr lang="sk-SK" dirty="0" smtClean="0"/>
              <a:t>využívanie solárneho zisku pasívnym a aktívnym systémom </a:t>
            </a:r>
          </a:p>
          <a:p>
            <a:r>
              <a:rPr lang="sk-SK" dirty="0" smtClean="0"/>
              <a:t>riadené vetranie pomocou </a:t>
            </a:r>
            <a:r>
              <a:rPr lang="sk-SK" dirty="0" err="1" smtClean="0"/>
              <a:t>rekuperačného</a:t>
            </a:r>
            <a:r>
              <a:rPr lang="sk-SK" dirty="0" smtClean="0"/>
              <a:t> systému </a:t>
            </a:r>
            <a:endParaRPr lang="sk-SK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Používateľ\Desktop\Graf_rozdelenia_dom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440022"/>
            <a:ext cx="5857884" cy="3417978"/>
          </a:xfrm>
          <a:prstGeom prst="rect">
            <a:avLst/>
          </a:prstGeom>
          <a:noFill/>
        </p:spPr>
      </p:pic>
      <p:pic>
        <p:nvPicPr>
          <p:cNvPr id="1027" name="Picture 3" descr="C:\Users\Používateľ\Desktop\Passivhaus_thermogram_gedaemmt_ungedaemm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56" cy="3422792"/>
          </a:xfrm>
          <a:prstGeom prst="rect">
            <a:avLst/>
          </a:prstGeom>
          <a:noFill/>
          <a:effectLst>
            <a:softEdge rad="63500"/>
          </a:effectLst>
        </p:spPr>
      </p:pic>
      <p:cxnSp>
        <p:nvCxnSpPr>
          <p:cNvPr id="7" name="Rovná spojovacia šípka 6"/>
          <p:cNvCxnSpPr/>
          <p:nvPr/>
        </p:nvCxnSpPr>
        <p:spPr>
          <a:xfrm rot="5400000" flipH="1" flipV="1">
            <a:off x="178563" y="3178967"/>
            <a:ext cx="178595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 rot="10800000">
            <a:off x="4214810" y="2000240"/>
            <a:ext cx="228601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6500826" y="2143116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NED</a:t>
            </a:r>
            <a:endParaRPr lang="sk-SK" sz="20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0" y="4286256"/>
            <a:ext cx="242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Tradičná budova</a:t>
            </a:r>
            <a:endParaRPr lang="sk-SK" sz="20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3357554" y="6572272"/>
            <a:ext cx="578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Rozdelenie stavieb podľa spotreby tepla (v kWh/m</a:t>
            </a:r>
            <a:r>
              <a:rPr lang="pl-PL" sz="1400" b="1" baseline="30000" dirty="0"/>
              <a:t>2</a:t>
            </a:r>
            <a:r>
              <a:rPr lang="pl-PL" sz="1400" b="1" dirty="0"/>
              <a:t>/ročne)</a:t>
            </a:r>
            <a:endParaRPr lang="sk-SK" sz="14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Solárne zisky</a:t>
            </a:r>
            <a:endParaRPr lang="sk-SK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Pasívne solárne zisky : </a:t>
            </a:r>
          </a:p>
          <a:p>
            <a:r>
              <a:rPr lang="sk-SK" dirty="0" smtClean="0"/>
              <a:t>priamy ohrev interiéru pomocou Slnka</a:t>
            </a:r>
          </a:p>
          <a:p>
            <a:r>
              <a:rPr lang="sk-SK" dirty="0" smtClean="0"/>
              <a:t>solárne okná </a:t>
            </a:r>
          </a:p>
          <a:p>
            <a:pPr>
              <a:buNone/>
            </a:pPr>
            <a:r>
              <a:rPr lang="sk-SK" dirty="0" smtClean="0"/>
              <a:t>Aktívne solárne zisky : </a:t>
            </a:r>
          </a:p>
          <a:p>
            <a:r>
              <a:rPr lang="sk-SK" dirty="0" smtClean="0"/>
              <a:t>solárne konektory</a:t>
            </a:r>
          </a:p>
          <a:p>
            <a:pPr>
              <a:buNone/>
            </a:pPr>
            <a:r>
              <a:rPr lang="sk-SK" dirty="0" smtClean="0"/>
              <a:t>         </a:t>
            </a:r>
            <a:r>
              <a:rPr lang="sk-SK" dirty="0" smtClean="0">
                <a:hlinkClick r:id="rId3"/>
              </a:rPr>
              <a:t>video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098" name="Picture 2" descr="http://upload.wikimedia.org/wikipedia/commons/7/79/Solar_zi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42852"/>
            <a:ext cx="3501015" cy="20717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 descr="http://urobsisam.topky.sk/buxus/images/fotogaleria/fotogalerie/stavba_fotogaleria/vsetko_o_vlastnej_fotovoltickej_elektrarni_fotoalbum/04-skrea-big-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6190"/>
            <a:ext cx="4286280" cy="27075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Konštrukcia </a:t>
            </a:r>
            <a:endParaRPr lang="sk-SK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k-SK" dirty="0" smtClean="0"/>
              <a:t>Drevo : </a:t>
            </a:r>
          </a:p>
          <a:p>
            <a:r>
              <a:rPr lang="sk-SK" dirty="0" smtClean="0"/>
              <a:t>najpoužívanejšie </a:t>
            </a:r>
          </a:p>
          <a:p>
            <a:r>
              <a:rPr lang="sk-SK" dirty="0" smtClean="0"/>
              <a:t>ľahká dostupnosť, obnoviteľný zdroj</a:t>
            </a:r>
          </a:p>
          <a:p>
            <a:r>
              <a:rPr lang="sk-SK" dirty="0" smtClean="0"/>
              <a:t>zdravá vnútorná klíma a optimálna vlhkosť v dome</a:t>
            </a:r>
          </a:p>
          <a:p>
            <a:pPr>
              <a:buNone/>
            </a:pPr>
            <a:r>
              <a:rPr lang="sk-SK" dirty="0" smtClean="0"/>
              <a:t>Betón : </a:t>
            </a:r>
          </a:p>
          <a:p>
            <a:r>
              <a:rPr lang="sk-SK" dirty="0" smtClean="0"/>
              <a:t>výnimočné používaný</a:t>
            </a:r>
          </a:p>
          <a:p>
            <a:r>
              <a:rPr lang="sk-SK" dirty="0" smtClean="0"/>
              <a:t>tvarovateľnosť, </a:t>
            </a:r>
            <a:r>
              <a:rPr lang="sk-SK" dirty="0"/>
              <a:t>vysoká životnosť, zvukotesnosť a akumulačná </a:t>
            </a:r>
            <a:r>
              <a:rPr lang="sk-SK" dirty="0" smtClean="0"/>
              <a:t>schopnosť</a:t>
            </a:r>
          </a:p>
          <a:p>
            <a:pPr>
              <a:buNone/>
            </a:pPr>
            <a:r>
              <a:rPr lang="sk-SK" dirty="0" smtClean="0"/>
              <a:t>Tehly vyplnené izolačnou vatou: </a:t>
            </a:r>
          </a:p>
          <a:p>
            <a:r>
              <a:rPr lang="sk-SK" dirty="0" smtClean="0"/>
              <a:t>tvarovateľnosť, rýchla výstavba</a:t>
            </a:r>
          </a:p>
          <a:p>
            <a:r>
              <a:rPr lang="sk-SK" dirty="0" smtClean="0"/>
              <a:t>Nepotrebná dodatočná izolácia</a:t>
            </a:r>
          </a:p>
          <a:p>
            <a:pPr>
              <a:buNone/>
            </a:pPr>
            <a:r>
              <a:rPr lang="sk-SK" dirty="0" smtClean="0"/>
              <a:t>Slama : </a:t>
            </a:r>
          </a:p>
          <a:p>
            <a:r>
              <a:rPr lang="sk-SK" dirty="0" smtClean="0"/>
              <a:t>nízka cena </a:t>
            </a:r>
          </a:p>
          <a:p>
            <a:r>
              <a:rPr lang="sk-SK" dirty="0" smtClean="0"/>
              <a:t>veľká hrúbka stien 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shara.ru/wp-content/uploads/2013/11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6715" cy="3429000"/>
          </a:xfrm>
          <a:prstGeom prst="rect">
            <a:avLst/>
          </a:prstGeom>
          <a:noFill/>
        </p:spPr>
      </p:pic>
      <p:pic>
        <p:nvPicPr>
          <p:cNvPr id="2052" name="Picture 4" descr="http://www.yatzer.com/assets/Article/2467/images/Concrete-House-A-cero-yatzer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3177470"/>
          </a:xfrm>
          <a:prstGeom prst="rect">
            <a:avLst/>
          </a:prstGeom>
          <a:noFill/>
        </p:spPr>
      </p:pic>
      <p:pic>
        <p:nvPicPr>
          <p:cNvPr id="6" name="Picture 2" descr="http://img.ceskyinternet.cz/clanky/odstavce/21338-545396-1_30-T-Profi_ce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2148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www.greenprophet.com/wp-content/uploads/2011/10/pakistan-environment-earthquak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6675" y="2905124"/>
            <a:ext cx="5267325" cy="3952876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0" y="3071810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Drevený dom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786546" y="250030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>
                <a:solidFill>
                  <a:schemeClr val="bg1"/>
                </a:solidFill>
              </a:rPr>
              <a:t>Betónový dom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0" y="6488668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Tehla s izolačnou vatou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7500959" y="6488668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/>
              <a:t>Slamený dom </a:t>
            </a:r>
            <a:endParaRPr lang="sk-SK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Rekuperačná</a:t>
            </a:r>
            <a:r>
              <a:rPr lang="sk-SK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jednotka</a:t>
            </a:r>
            <a:endParaRPr lang="sk-SK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zaistenie optimálnej výmeny vzduchu v objektu a minimalizácia tepelných strát </a:t>
            </a:r>
            <a:r>
              <a:rPr lang="cs-CZ" sz="2800" dirty="0" err="1" smtClean="0"/>
              <a:t>pri</a:t>
            </a:r>
            <a:r>
              <a:rPr lang="cs-CZ" sz="2800" dirty="0" smtClean="0"/>
              <a:t> vetraní</a:t>
            </a:r>
          </a:p>
          <a:p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2428860" y="2500306"/>
            <a:ext cx="3714776" cy="435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3554" name="Picture 2" descr="http://upload.wikimedia.org/wikipedia/commons/thumb/3/33/Trombeho-stena.svg/640px-Trombeho-stena.svg.pn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2428860" y="2527963"/>
            <a:ext cx="3714776" cy="43300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9121253"/>
          <p:cNvPicPr>
            <a:picLocks noChangeAspect="1" noChangeArrowheads="1"/>
          </p:cNvPicPr>
          <p:nvPr/>
        </p:nvPicPr>
        <p:blipFill>
          <a:blip r:embed="rId3"/>
          <a:srcRect l="6746" t="10243" r="5952" b="9703"/>
          <a:stretch>
            <a:fillRect/>
          </a:stretch>
        </p:blipFill>
        <p:spPr>
          <a:xfrm>
            <a:off x="6500826" y="4661281"/>
            <a:ext cx="2928958" cy="2196719"/>
          </a:xfrm>
          <a:prstGeom prst="rect">
            <a:avLst/>
          </a:prstGeom>
          <a:noFill/>
          <a:ln/>
        </p:spPr>
      </p:pic>
      <p:pic>
        <p:nvPicPr>
          <p:cNvPr id="10" name="Picture 3" descr="P9121253"/>
          <p:cNvPicPr>
            <a:picLocks noChangeAspect="1" noChangeArrowheads="1"/>
          </p:cNvPicPr>
          <p:nvPr/>
        </p:nvPicPr>
        <p:blipFill>
          <a:blip r:embed="rId4"/>
          <a:srcRect l="5930" t="11604" r="7678"/>
          <a:stretch>
            <a:fillRect/>
          </a:stretch>
        </p:blipFill>
        <p:spPr>
          <a:xfrm>
            <a:off x="4286248" y="3643314"/>
            <a:ext cx="3214710" cy="2285992"/>
          </a:xfrm>
          <a:prstGeom prst="rect">
            <a:avLst/>
          </a:prstGeom>
          <a:noFill/>
          <a:ln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Príklady</a:t>
            </a:r>
            <a:endParaRPr lang="sk-SK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500034" y="1214423"/>
          <a:ext cx="7858180" cy="2354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267"/>
                <a:gridCol w="1713827"/>
                <a:gridCol w="2045003"/>
                <a:gridCol w="1887695"/>
                <a:gridCol w="1730388"/>
              </a:tblGrid>
              <a:tr h="41001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Výpočtová</a:t>
                      </a:r>
                      <a:r>
                        <a:rPr lang="sk-SK" baseline="0" dirty="0" smtClean="0"/>
                        <a:t> spotreba tepla (za rok)</a:t>
                      </a:r>
                      <a:endParaRPr lang="sk-SK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Skutočná spotreba (za rok)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486063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1.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8 400 </a:t>
                      </a:r>
                      <a:r>
                        <a:rPr lang="sk-SK" dirty="0" err="1" smtClean="0"/>
                        <a:t>kW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48</a:t>
                      </a:r>
                      <a:r>
                        <a:rPr lang="sk-SK" baseline="0" dirty="0" smtClean="0"/>
                        <a:t> kWh/m</a:t>
                      </a:r>
                      <a:r>
                        <a:rPr lang="sk-SK" baseline="30000" dirty="0" smtClean="0"/>
                        <a:t>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7 880 </a:t>
                      </a:r>
                      <a:r>
                        <a:rPr lang="sk-SK" dirty="0" err="1" smtClean="0"/>
                        <a:t>kW</a:t>
                      </a:r>
                      <a:r>
                        <a:rPr lang="sk-SK" dirty="0" smtClean="0"/>
                        <a:t>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43 kWh/m</a:t>
                      </a:r>
                      <a:r>
                        <a:rPr lang="sk-SK" baseline="30000" dirty="0" smtClean="0"/>
                        <a:t>2 </a:t>
                      </a:r>
                      <a:endParaRPr lang="sk-SK" dirty="0"/>
                    </a:p>
                  </a:txBody>
                  <a:tcPr anchor="ctr"/>
                </a:tc>
              </a:tr>
              <a:tr h="486063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2.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10 328 KW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49 kWh/m</a:t>
                      </a:r>
                      <a:r>
                        <a:rPr lang="sk-SK" baseline="30000" dirty="0" smtClean="0"/>
                        <a:t>2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11</a:t>
                      </a:r>
                      <a:r>
                        <a:rPr lang="sk-SK" baseline="0" dirty="0" smtClean="0"/>
                        <a:t> 345 </a:t>
                      </a:r>
                      <a:r>
                        <a:rPr lang="sk-SK" baseline="0" dirty="0" err="1" smtClean="0"/>
                        <a:t>kW</a:t>
                      </a:r>
                      <a:r>
                        <a:rPr lang="sk-SK" baseline="0" dirty="0" smtClean="0"/>
                        <a:t>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54,28 kWh/m</a:t>
                      </a:r>
                      <a:r>
                        <a:rPr lang="sk-SK" baseline="30000" dirty="0" smtClean="0"/>
                        <a:t>2 </a:t>
                      </a:r>
                      <a:endParaRPr lang="sk-SK" dirty="0"/>
                    </a:p>
                  </a:txBody>
                  <a:tcPr anchor="ctr"/>
                </a:tc>
              </a:tr>
              <a:tr h="486063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3.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22 460 </a:t>
                      </a:r>
                      <a:r>
                        <a:rPr lang="sk-SK" dirty="0" err="1" smtClean="0"/>
                        <a:t>kW</a:t>
                      </a:r>
                      <a:r>
                        <a:rPr lang="sk-SK" dirty="0" smtClean="0"/>
                        <a:t>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48 kWh/m</a:t>
                      </a:r>
                      <a:r>
                        <a:rPr lang="sk-SK" baseline="30000" dirty="0" smtClean="0"/>
                        <a:t>2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32 160 </a:t>
                      </a:r>
                      <a:r>
                        <a:rPr lang="sk-SK" dirty="0" err="1" smtClean="0"/>
                        <a:t>kW</a:t>
                      </a:r>
                      <a:r>
                        <a:rPr lang="sk-SK" dirty="0" smtClean="0"/>
                        <a:t>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67</a:t>
                      </a:r>
                      <a:r>
                        <a:rPr lang="sk-SK" baseline="0" dirty="0" smtClean="0"/>
                        <a:t> kWh/m</a:t>
                      </a:r>
                      <a:r>
                        <a:rPr lang="sk-SK" baseline="30000" dirty="0" smtClean="0"/>
                        <a:t>2 </a:t>
                      </a:r>
                      <a:endParaRPr lang="sk-SK" dirty="0"/>
                    </a:p>
                  </a:txBody>
                  <a:tcPr anchor="ctr"/>
                </a:tc>
              </a:tr>
              <a:tr h="486063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4.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7 680 </a:t>
                      </a:r>
                      <a:r>
                        <a:rPr lang="sk-SK" dirty="0" err="1" smtClean="0"/>
                        <a:t>kW</a:t>
                      </a:r>
                      <a:r>
                        <a:rPr lang="sk-SK" dirty="0" smtClean="0"/>
                        <a:t>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48 kWh/m</a:t>
                      </a:r>
                      <a:r>
                        <a:rPr lang="sk-SK" baseline="30000" dirty="0" smtClean="0"/>
                        <a:t>2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6 688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kW</a:t>
                      </a:r>
                      <a:r>
                        <a:rPr lang="sk-SK" baseline="0" dirty="0" smtClean="0"/>
                        <a:t>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41,8 kWh/m</a:t>
                      </a:r>
                      <a:r>
                        <a:rPr lang="sk-SK" baseline="30000" dirty="0" smtClean="0"/>
                        <a:t>2 </a:t>
                      </a:r>
                      <a:endParaRPr lang="sk-SK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 t="18182" r="3922"/>
          <a:stretch>
            <a:fillRect/>
          </a:stretch>
        </p:blipFill>
        <p:spPr>
          <a:xfrm>
            <a:off x="1571604" y="4286256"/>
            <a:ext cx="3500462" cy="2571744"/>
          </a:xfrm>
          <a:prstGeom prst="rect">
            <a:avLst/>
          </a:prstGeom>
        </p:spPr>
      </p:pic>
      <p:pic>
        <p:nvPicPr>
          <p:cNvPr id="8" name="Picture 6" descr="P9121253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t="30556"/>
          <a:stretch>
            <a:fillRect/>
          </a:stretch>
        </p:blipFill>
        <p:spPr>
          <a:xfrm>
            <a:off x="0" y="3643314"/>
            <a:ext cx="2357422" cy="2266761"/>
          </a:xfrm>
          <a:noFill/>
          <a:ln/>
        </p:spPr>
      </p:pic>
      <p:sp>
        <p:nvSpPr>
          <p:cNvPr id="12" name="Sedemuholník 11"/>
          <p:cNvSpPr/>
          <p:nvPr/>
        </p:nvSpPr>
        <p:spPr>
          <a:xfrm>
            <a:off x="0" y="5429264"/>
            <a:ext cx="571472" cy="4286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13" name="Sedemuholník 12"/>
          <p:cNvSpPr/>
          <p:nvPr/>
        </p:nvSpPr>
        <p:spPr>
          <a:xfrm>
            <a:off x="1643042" y="6429372"/>
            <a:ext cx="571472" cy="4286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14" name="Sedemuholník 13"/>
          <p:cNvSpPr/>
          <p:nvPr/>
        </p:nvSpPr>
        <p:spPr>
          <a:xfrm>
            <a:off x="6858016" y="3714752"/>
            <a:ext cx="571472" cy="4286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3</a:t>
            </a:r>
            <a:endParaRPr lang="sk-SK" dirty="0"/>
          </a:p>
        </p:txBody>
      </p:sp>
      <p:sp>
        <p:nvSpPr>
          <p:cNvPr id="15" name="Sedemuholník 14"/>
          <p:cNvSpPr/>
          <p:nvPr/>
        </p:nvSpPr>
        <p:spPr>
          <a:xfrm>
            <a:off x="6572264" y="6429372"/>
            <a:ext cx="571472" cy="4286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4</a:t>
            </a:r>
            <a:endParaRPr lang="sk-SK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463</Words>
  <Application>Microsoft Office PowerPoint</Application>
  <PresentationFormat>Prezentácia na obrazovke (4:3)</PresentationFormat>
  <Paragraphs>103</Paragraphs>
  <Slides>13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Nízkoenergetické domy </vt:lpstr>
      <vt:lpstr>Obsah</vt:lpstr>
      <vt:lpstr>Charakteristika</vt:lpstr>
      <vt:lpstr>Snímka 4</vt:lpstr>
      <vt:lpstr>Solárne zisky</vt:lpstr>
      <vt:lpstr>Konštrukcia </vt:lpstr>
      <vt:lpstr>Snímka 7</vt:lpstr>
      <vt:lpstr>Rekuperačná jednotka</vt:lpstr>
      <vt:lpstr>Príklady</vt:lpstr>
      <vt:lpstr>Porovnanie energetickej spotreby stavieb</vt:lpstr>
      <vt:lpstr>Snímka 11</vt:lpstr>
      <vt:lpstr>Ďakujem za pozornosť ! 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Nízkoenergetické domy</dc:title>
  <dc:creator>Používateľ</dc:creator>
  <cp:lastModifiedBy>Používateľ</cp:lastModifiedBy>
  <cp:revision>41</cp:revision>
  <dcterms:created xsi:type="dcterms:W3CDTF">2015-01-10T19:08:00Z</dcterms:created>
  <dcterms:modified xsi:type="dcterms:W3CDTF">2015-01-14T22:33:33Z</dcterms:modified>
</cp:coreProperties>
</file>