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58" r:id="rId6"/>
    <p:sldId id="265" r:id="rId7"/>
    <p:sldId id="261" r:id="rId8"/>
    <p:sldId id="262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68" autoAdjust="0"/>
    <p:restoredTop sz="98116" autoAdjust="0"/>
  </p:normalViewPr>
  <p:slideViewPr>
    <p:cSldViewPr>
      <p:cViewPr varScale="1">
        <p:scale>
          <a:sx n="90" d="100"/>
          <a:sy n="90" d="100"/>
        </p:scale>
        <p:origin x="-10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2838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995577-4C94-4E96-AA6F-4EB6E9DD3793}" type="datetimeFigureOut">
              <a:rPr lang="sk-SK" smtClean="0"/>
              <a:pPr/>
              <a:t>29. 5. 2014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66C3CB-DFA4-4135-BC82-F171C05DB0E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6C3CB-DFA4-4135-BC82-F171C05DB0EC}" type="slidenum">
              <a:rPr lang="sk-SK" smtClean="0"/>
              <a:pPr/>
              <a:t>3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ĺžni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ĺžni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ĺžni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ĺžni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ĺžni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ĺžni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ĺžni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ĺžni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DEBD5A1-7795-4C78-AF7C-4E4A5332AF78}" type="datetimeFigureOut">
              <a:rPr lang="sk-SK" smtClean="0"/>
              <a:pPr/>
              <a:t>29. 5. 2014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B1BD5C9-532A-43C4-9E5E-E3634A7867A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BD5A1-7795-4C78-AF7C-4E4A5332AF78}" type="datetimeFigureOut">
              <a:rPr lang="sk-SK" smtClean="0"/>
              <a:pPr/>
              <a:t>29. 5. 2014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BD5C9-532A-43C4-9E5E-E3634A7867A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BD5A1-7795-4C78-AF7C-4E4A5332AF78}" type="datetimeFigureOut">
              <a:rPr lang="sk-SK" smtClean="0"/>
              <a:pPr/>
              <a:t>29. 5. 2014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BD5C9-532A-43C4-9E5E-E3634A7867A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BD5A1-7795-4C78-AF7C-4E4A5332AF78}" type="datetimeFigureOut">
              <a:rPr lang="sk-SK" smtClean="0"/>
              <a:pPr/>
              <a:t>29. 5. 2014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BD5C9-532A-43C4-9E5E-E3634A7867A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BD5A1-7795-4C78-AF7C-4E4A5332AF78}" type="datetimeFigureOut">
              <a:rPr lang="sk-SK" smtClean="0"/>
              <a:pPr/>
              <a:t>29. 5. 2014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BD5C9-532A-43C4-9E5E-E3634A7867A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BD5A1-7795-4C78-AF7C-4E4A5332AF78}" type="datetimeFigureOut">
              <a:rPr lang="sk-SK" smtClean="0"/>
              <a:pPr/>
              <a:t>29. 5. 2014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BD5C9-532A-43C4-9E5E-E3634A7867A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6" name="Zástupný symbol dátumu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DEBD5A1-7795-4C78-AF7C-4E4A5332AF78}" type="datetimeFigureOut">
              <a:rPr lang="sk-SK" smtClean="0"/>
              <a:pPr/>
              <a:t>29. 5. 2014</a:t>
            </a:fld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B1BD5C9-532A-43C4-9E5E-E3634A7867A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8" name="Zástupný symbol päty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DEBD5A1-7795-4C78-AF7C-4E4A5332AF78}" type="datetimeFigureOut">
              <a:rPr lang="sk-SK" smtClean="0"/>
              <a:pPr/>
              <a:t>29. 5. 2014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B1BD5C9-532A-43C4-9E5E-E3634A7867A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BD5A1-7795-4C78-AF7C-4E4A5332AF78}" type="datetimeFigureOut">
              <a:rPr lang="sk-SK" smtClean="0"/>
              <a:pPr/>
              <a:t>29. 5. 2014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BD5C9-532A-43C4-9E5E-E3634A7867A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BD5A1-7795-4C78-AF7C-4E4A5332AF78}" type="datetimeFigureOut">
              <a:rPr lang="sk-SK" smtClean="0"/>
              <a:pPr/>
              <a:t>29. 5. 2014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BD5C9-532A-43C4-9E5E-E3634A7867A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BD5A1-7795-4C78-AF7C-4E4A5332AF78}" type="datetimeFigureOut">
              <a:rPr lang="sk-SK" smtClean="0"/>
              <a:pPr/>
              <a:t>29. 5. 2014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BD5C9-532A-43C4-9E5E-E3634A7867A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ĺžni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ĺžni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ĺžni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ĺžni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ĺžni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ĺžni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ĺžni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ĺžni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ĺžni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ĺžni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ĺžni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ĺžni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ĺžni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DEBD5A1-7795-4C78-AF7C-4E4A5332AF78}" type="datetimeFigureOut">
              <a:rPr lang="sk-SK" smtClean="0"/>
              <a:pPr/>
              <a:t>29. 5. 2014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sk-SK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B1BD5C9-532A-43C4-9E5E-E3634A7867A6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pornaziarovka.sk/pages/Spotreba-Energie-v-dom%C3%A1cnostiach.html" TargetMode="External"/><Relationship Id="rId7" Type="http://schemas.openxmlformats.org/officeDocument/2006/relationships/hyperlink" Target="http://img.kasa.cz/k-foto/ilustrace/800/1/7/2/product_924271.jpg" TargetMode="External"/><Relationship Id="rId2" Type="http://schemas.openxmlformats.org/officeDocument/2006/relationships/hyperlink" Target="http://www.deltaterm.sk/texty/images/tepcerp_b.gi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ajnakup.sk/ii2.ashx?m=1&amp;k=653291" TargetMode="External"/><Relationship Id="rId5" Type="http://schemas.openxmlformats.org/officeDocument/2006/relationships/hyperlink" Target="http://sk.wikipedia.org/wiki/Tepeln%C3%A9_%C4%8Derpadlo" TargetMode="External"/><Relationship Id="rId4" Type="http://schemas.openxmlformats.org/officeDocument/2006/relationships/hyperlink" Target="http://cs.wikipedia.org/wiki/Tepeln%C3%A9_%C4%8Derpadlo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28596" y="2357430"/>
            <a:ext cx="8458200" cy="1470025"/>
          </a:xfrm>
        </p:spPr>
        <p:txBody>
          <a:bodyPr/>
          <a:lstStyle/>
          <a:p>
            <a:r>
              <a:rPr lang="sk-SK" dirty="0" smtClean="0"/>
              <a:t>Šetrenie energie		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Samuel </a:t>
            </a:r>
            <a:r>
              <a:rPr lang="sk-SK" dirty="0" err="1" smtClean="0"/>
              <a:t>Karabinoš</a:t>
            </a:r>
            <a:r>
              <a:rPr lang="sk-SK" dirty="0" smtClean="0"/>
              <a:t> 	</a:t>
            </a:r>
          </a:p>
          <a:p>
            <a:r>
              <a:rPr lang="sk-SK" dirty="0" smtClean="0"/>
              <a:t>I.B</a:t>
            </a:r>
            <a:endParaRPr lang="sk-SK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Návrhy na šetrenie energie :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hlinkClick r:id="rId2" action="ppaction://hlinksldjump"/>
              </a:rPr>
              <a:t>Tepelné čerpadlá</a:t>
            </a:r>
            <a:endParaRPr lang="sk-SK" dirty="0" smtClean="0"/>
          </a:p>
          <a:p>
            <a:endParaRPr lang="sk-SK" dirty="0" smtClean="0"/>
          </a:p>
          <a:p>
            <a:r>
              <a:rPr lang="sk-SK" dirty="0" smtClean="0">
                <a:hlinkClick r:id="rId3" action="ppaction://hlinksldjump"/>
              </a:rPr>
              <a:t>Úsporné žiarovky</a:t>
            </a:r>
            <a:endParaRPr lang="sk-SK" dirty="0" smtClean="0"/>
          </a:p>
          <a:p>
            <a:endParaRPr lang="sk-SK" dirty="0" smtClean="0"/>
          </a:p>
          <a:p>
            <a:r>
              <a:rPr lang="sk-SK" dirty="0" smtClean="0">
                <a:hlinkClick r:id="rId4" action="ppaction://hlinksldjump"/>
              </a:rPr>
              <a:t>Nové spotrebiče </a:t>
            </a:r>
            <a:endParaRPr lang="sk-SK" dirty="0" smtClean="0"/>
          </a:p>
          <a:p>
            <a:endParaRPr lang="sk-SK" dirty="0" smtClean="0"/>
          </a:p>
          <a:p>
            <a:r>
              <a:rPr lang="sk-SK" dirty="0" smtClean="0">
                <a:hlinkClick r:id="rId5" action="ppaction://hlinksldjump"/>
              </a:rPr>
              <a:t>Vlastné merania</a:t>
            </a:r>
            <a:endParaRPr lang="sk-SK" dirty="0" smtClean="0"/>
          </a:p>
          <a:p>
            <a:endParaRPr lang="sk-SK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Tepelné čerpadlá </a:t>
            </a:r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Zástupný symbol obsahu 9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k-SK" dirty="0" smtClean="0"/>
              <a:t>Základom tepelného čerpadla je uzatvorený okruh naplnený chladivom</a:t>
            </a:r>
          </a:p>
          <a:p>
            <a:r>
              <a:rPr lang="sk-SK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Stroj, ktorý čerpá teplo z jedného miesta na iné vynaložením vonkajšej práce. Obvykle je to z chladnejšieho miesta na teplejšie</a:t>
            </a:r>
          </a:p>
          <a:p>
            <a:r>
              <a:rPr lang="sk-SK" dirty="0" smtClean="0"/>
              <a:t>Úspora od 40-80% nákladov na vykurovanie oproti plynovému alebo elektrickému kotlu, v závislosti od zvoleného primárneho zdroja energie</a:t>
            </a:r>
          </a:p>
          <a:p>
            <a:r>
              <a:rPr lang="sk-SK" dirty="0" smtClean="0"/>
              <a:t>Investícia (od 9700€) sa vráti v priebehu 6-8 rokov  </a:t>
            </a:r>
          </a:p>
          <a:p>
            <a:pPr>
              <a:buNone/>
            </a:pPr>
            <a:r>
              <a:rPr lang="sk-SK" dirty="0" smtClean="0"/>
              <a:t>   </a:t>
            </a:r>
          </a:p>
        </p:txBody>
      </p:sp>
      <p:pic>
        <p:nvPicPr>
          <p:cNvPr id="4100" name="Picture 4" descr="http://www.deltaterm.sk/texty/images/tepcerp_b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2357430"/>
            <a:ext cx="8024344" cy="3906060"/>
          </a:xfrm>
          <a:prstGeom prst="rect">
            <a:avLst/>
          </a:prstGeom>
          <a:noFill/>
        </p:spPr>
      </p:pic>
      <p:sp>
        <p:nvSpPr>
          <p:cNvPr id="5" name="Tlačidlo akcie: Domov 4">
            <a:hlinkClick r:id="rId4" action="ppaction://hlinksldjump" highlightClick="1"/>
          </p:cNvPr>
          <p:cNvSpPr/>
          <p:nvPr/>
        </p:nvSpPr>
        <p:spPr>
          <a:xfrm>
            <a:off x="8643966" y="6357958"/>
            <a:ext cx="357190" cy="35719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obsahu 7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431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sz="16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 žiarovky :                      Žiarovka                Žiarivka                LED žiarovka</a:t>
            </a:r>
          </a:p>
          <a:p>
            <a:pPr>
              <a:buNone/>
            </a:pPr>
            <a:endParaRPr lang="pl-PL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1600" u="sng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Spotreba elekt. Energie</a:t>
            </a:r>
            <a:r>
              <a:rPr lang="pl-PL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40W                          11W                              4.5W</a:t>
            </a:r>
          </a:p>
          <a:p>
            <a:pPr>
              <a:buNone/>
            </a:pPr>
            <a:endParaRPr lang="sk-SK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sk-SK" sz="1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cena 1ks  </a:t>
            </a:r>
            <a:r>
              <a:rPr lang="sk-SK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0.5 </a:t>
            </a:r>
            <a:r>
              <a:rPr lang="sk-SK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€</a:t>
            </a:r>
            <a:r>
              <a:rPr lang="sk-SK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                         </a:t>
            </a:r>
            <a:r>
              <a:rPr lang="sk-SK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5 €</a:t>
            </a:r>
            <a:r>
              <a:rPr lang="sk-SK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                              </a:t>
            </a:r>
            <a:r>
              <a:rPr lang="sk-SK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21.8 €</a:t>
            </a:r>
            <a:endParaRPr lang="sk-SK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sk-SK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sk-SK" sz="1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Životnosť</a:t>
            </a:r>
            <a:r>
              <a:rPr lang="sk-SK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1000 hodín             8000 hodín                30000 hodín</a:t>
            </a:r>
          </a:p>
          <a:p>
            <a:pPr>
              <a:buNone/>
            </a:pPr>
            <a:endParaRPr lang="pl-PL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pl-PL" sz="1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Počet ks za rovnaký </a:t>
            </a:r>
            <a:r>
              <a:rPr lang="pl-PL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čas                   30                              4                                     1</a:t>
            </a:r>
          </a:p>
          <a:p>
            <a:pPr>
              <a:buNone/>
            </a:pPr>
            <a:endParaRPr lang="sk-SK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sk-SK" sz="1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Spotreba za životnosť</a:t>
            </a:r>
            <a:r>
              <a:rPr lang="sk-SK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1200 </a:t>
            </a:r>
            <a:r>
              <a:rPr lang="sk-SK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kWh</a:t>
            </a:r>
            <a:r>
              <a:rPr lang="sk-SK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                352 </a:t>
            </a:r>
            <a:r>
              <a:rPr lang="sk-SK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kWh</a:t>
            </a:r>
            <a:r>
              <a:rPr lang="sk-SK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                     135 </a:t>
            </a:r>
            <a:r>
              <a:rPr lang="sk-SK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kWh</a:t>
            </a:r>
            <a:endParaRPr lang="sk-SK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sk-SK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sk-SK" sz="1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Celkový náklad</a:t>
            </a:r>
            <a:r>
              <a:rPr lang="sk-SK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</a:t>
            </a:r>
            <a:r>
              <a:rPr lang="sk-SK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182.5</a:t>
            </a:r>
            <a:r>
              <a:rPr lang="sk-SK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€                       69.3 €                         </a:t>
            </a:r>
            <a:r>
              <a:rPr lang="sk-SK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38,1 </a:t>
            </a:r>
            <a:r>
              <a:rPr lang="sk-SK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€</a:t>
            </a:r>
            <a:endParaRPr lang="sk-SK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sk-SK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sk-SK" sz="1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rok prevádzky stojí </a:t>
            </a:r>
            <a:r>
              <a:rPr lang="sk-SK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                  6.08 </a:t>
            </a:r>
            <a:r>
              <a:rPr lang="sk-SK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€                          </a:t>
            </a:r>
            <a:r>
              <a:rPr lang="sk-SK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2,31 </a:t>
            </a:r>
            <a:r>
              <a:rPr lang="sk-SK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€</a:t>
            </a:r>
            <a:r>
              <a:rPr lang="sk-SK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1,27 </a:t>
            </a:r>
            <a:r>
              <a:rPr lang="sk-SK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€   </a:t>
            </a:r>
            <a:endParaRPr lang="sk-SK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sk-SK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endParaRPr lang="sk-SK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lačidlo akcie: Domov 2">
            <a:hlinkClick r:id="rId2" action="ppaction://hlinksldjump" highlightClick="1"/>
          </p:cNvPr>
          <p:cNvSpPr/>
          <p:nvPr/>
        </p:nvSpPr>
        <p:spPr>
          <a:xfrm>
            <a:off x="8643966" y="6357958"/>
            <a:ext cx="357190" cy="35719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357158" y="642918"/>
            <a:ext cx="4041648" cy="714380"/>
          </a:xfrm>
        </p:spPr>
        <p:txBody>
          <a:bodyPr/>
          <a:lstStyle/>
          <a:p>
            <a:r>
              <a:rPr lang="sk-SK" dirty="0" smtClean="0"/>
              <a:t>Staré spotrebiče </a:t>
            </a:r>
            <a:r>
              <a:rPr lang="sk-SK" dirty="0" smtClean="0"/>
              <a:t> </a:t>
            </a:r>
          </a:p>
          <a:p>
            <a:r>
              <a:rPr lang="sk-SK" dirty="0" smtClean="0"/>
              <a:t>-energetická trieda D a nižšie </a:t>
            </a:r>
            <a:endParaRPr lang="sk-SK" dirty="0"/>
          </a:p>
        </p:txBody>
      </p:sp>
      <p:sp>
        <p:nvSpPr>
          <p:cNvPr id="15" name="Zástupný symbol textu 14"/>
          <p:cNvSpPr>
            <a:spLocks noGrp="1"/>
          </p:cNvSpPr>
          <p:nvPr>
            <p:ph type="body" sz="half" idx="3"/>
          </p:nvPr>
        </p:nvSpPr>
        <p:spPr>
          <a:xfrm>
            <a:off x="4714876" y="642918"/>
            <a:ext cx="4041775" cy="714380"/>
          </a:xfrm>
        </p:spPr>
        <p:txBody>
          <a:bodyPr/>
          <a:lstStyle/>
          <a:p>
            <a:r>
              <a:rPr lang="sk-SK" dirty="0" smtClean="0"/>
              <a:t>Nové spotrebiče </a:t>
            </a:r>
            <a:endParaRPr lang="sk-SK" dirty="0" smtClean="0"/>
          </a:p>
          <a:p>
            <a:r>
              <a:rPr lang="sk-SK" dirty="0" smtClean="0"/>
              <a:t>-energetická trieda A,B </a:t>
            </a:r>
            <a:endParaRPr lang="sk-SK" dirty="0"/>
          </a:p>
        </p:txBody>
      </p:sp>
      <p:sp>
        <p:nvSpPr>
          <p:cNvPr id="14" name="Zástupný symbol obsahu 13"/>
          <p:cNvSpPr>
            <a:spLocks noGrp="1"/>
          </p:cNvSpPr>
          <p:nvPr>
            <p:ph sz="quarter" idx="2"/>
          </p:nvPr>
        </p:nvSpPr>
        <p:spPr>
          <a:xfrm>
            <a:off x="381000" y="1357299"/>
            <a:ext cx="4041648" cy="4857784"/>
          </a:xfrm>
        </p:spPr>
        <p:txBody>
          <a:bodyPr/>
          <a:lstStyle/>
          <a:p>
            <a:r>
              <a:rPr lang="sk-SK" dirty="0" smtClean="0"/>
              <a:t>Práčka  </a:t>
            </a:r>
            <a:r>
              <a:rPr lang="sk-SK" dirty="0" smtClean="0"/>
              <a:t>-          </a:t>
            </a:r>
            <a:r>
              <a:rPr lang="sk-SK" dirty="0" smtClean="0"/>
              <a:t>300 </a:t>
            </a:r>
            <a:r>
              <a:rPr lang="sk-SK" dirty="0" err="1" smtClean="0"/>
              <a:t>kWh</a:t>
            </a:r>
            <a:r>
              <a:rPr lang="sk-SK" dirty="0" smtClean="0"/>
              <a:t>  ročne</a:t>
            </a:r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Chladnička   - 750 </a:t>
            </a:r>
            <a:r>
              <a:rPr lang="sk-SK" dirty="0" err="1" smtClean="0"/>
              <a:t>kWh</a:t>
            </a:r>
            <a:r>
              <a:rPr lang="sk-SK" dirty="0" smtClean="0"/>
              <a:t>  ročne </a:t>
            </a:r>
          </a:p>
          <a:p>
            <a:endParaRPr lang="sk-SK" dirty="0" smtClean="0"/>
          </a:p>
          <a:p>
            <a:pPr>
              <a:buNone/>
            </a:pPr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pPr>
              <a:buNone/>
            </a:pPr>
            <a:r>
              <a:rPr lang="sk-SK" dirty="0" smtClean="0"/>
              <a:t>	</a:t>
            </a:r>
            <a:endParaRPr lang="sk-SK" dirty="0"/>
          </a:p>
        </p:txBody>
      </p:sp>
      <p:sp>
        <p:nvSpPr>
          <p:cNvPr id="16" name="Zástupný symbol obsahu 15"/>
          <p:cNvSpPr>
            <a:spLocks noGrp="1"/>
          </p:cNvSpPr>
          <p:nvPr>
            <p:ph sz="quarter" idx="4"/>
          </p:nvPr>
        </p:nvSpPr>
        <p:spPr>
          <a:xfrm>
            <a:off x="4718304" y="1357298"/>
            <a:ext cx="4041775" cy="5237421"/>
          </a:xfrm>
        </p:spPr>
        <p:txBody>
          <a:bodyPr/>
          <a:lstStyle/>
          <a:p>
            <a:r>
              <a:rPr lang="sk-SK" dirty="0" smtClean="0"/>
              <a:t>Práčka   -         150 </a:t>
            </a:r>
            <a:r>
              <a:rPr lang="sk-SK" dirty="0" err="1" smtClean="0"/>
              <a:t>kWh</a:t>
            </a:r>
            <a:r>
              <a:rPr lang="sk-SK" dirty="0" smtClean="0"/>
              <a:t> ročne</a:t>
            </a:r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Chladnička  - 350 </a:t>
            </a:r>
            <a:r>
              <a:rPr lang="sk-SK" dirty="0" err="1" smtClean="0"/>
              <a:t>kWh</a:t>
            </a:r>
            <a:r>
              <a:rPr lang="sk-SK" dirty="0" smtClean="0"/>
              <a:t> ročne</a:t>
            </a:r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Rúra na pečenie -  200 </a:t>
            </a:r>
            <a:r>
              <a:rPr lang="sk-SK" dirty="0" err="1" smtClean="0"/>
              <a:t>kWh</a:t>
            </a:r>
            <a:r>
              <a:rPr lang="sk-SK" dirty="0" smtClean="0"/>
              <a:t> </a:t>
            </a:r>
          </a:p>
          <a:p>
            <a:pPr>
              <a:buNone/>
            </a:pPr>
            <a:r>
              <a:rPr lang="sk-SK" dirty="0" smtClean="0"/>
              <a:t>                                          ročne </a:t>
            </a:r>
          </a:p>
          <a:p>
            <a:pPr>
              <a:buNone/>
            </a:pPr>
            <a:endParaRPr lang="sk-SK" dirty="0"/>
          </a:p>
        </p:txBody>
      </p:sp>
      <p:sp>
        <p:nvSpPr>
          <p:cNvPr id="17" name="BlokTextu 16"/>
          <p:cNvSpPr txBox="1"/>
          <p:nvPr/>
        </p:nvSpPr>
        <p:spPr>
          <a:xfrm>
            <a:off x="2571736" y="2000240"/>
            <a:ext cx="39290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000" dirty="0" smtClean="0"/>
              <a:t>Ušetríme 50 % </a:t>
            </a:r>
            <a:endParaRPr lang="sk-SK" sz="2000" dirty="0"/>
          </a:p>
        </p:txBody>
      </p:sp>
      <p:sp>
        <p:nvSpPr>
          <p:cNvPr id="18" name="BlokTextu 17"/>
          <p:cNvSpPr txBox="1"/>
          <p:nvPr/>
        </p:nvSpPr>
        <p:spPr>
          <a:xfrm>
            <a:off x="2714612" y="3929066"/>
            <a:ext cx="39290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000" dirty="0" smtClean="0"/>
              <a:t>Ušetríme 47 % </a:t>
            </a:r>
            <a:endParaRPr lang="sk-SK" sz="2000" dirty="0"/>
          </a:p>
        </p:txBody>
      </p:sp>
      <p:sp>
        <p:nvSpPr>
          <p:cNvPr id="19" name="BlokTextu 18"/>
          <p:cNvSpPr txBox="1"/>
          <p:nvPr/>
        </p:nvSpPr>
        <p:spPr>
          <a:xfrm>
            <a:off x="2786050" y="5857892"/>
            <a:ext cx="39290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000" dirty="0" smtClean="0"/>
              <a:t>Ušetríme 40 % </a:t>
            </a:r>
            <a:endParaRPr lang="sk-SK" sz="2000" dirty="0"/>
          </a:p>
        </p:txBody>
      </p:sp>
      <p:pic>
        <p:nvPicPr>
          <p:cNvPr id="1026" name="Picture 2" descr="C:\Users\Používateľ\Desktop\starach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3571876"/>
            <a:ext cx="1046141" cy="1167041"/>
          </a:xfrm>
          <a:prstGeom prst="rect">
            <a:avLst/>
          </a:prstGeom>
          <a:noFill/>
        </p:spPr>
      </p:pic>
      <p:pic>
        <p:nvPicPr>
          <p:cNvPr id="1028" name="Picture 4" descr="http://img.kasa.cz/k-foto/ilustrace/800/1/7/2/product_92427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2198" y="3571876"/>
            <a:ext cx="1357322" cy="1139164"/>
          </a:xfrm>
          <a:prstGeom prst="rect">
            <a:avLst/>
          </a:prstGeom>
          <a:noFill/>
        </p:spPr>
      </p:pic>
      <p:pic>
        <p:nvPicPr>
          <p:cNvPr id="1030" name="Picture 6" descr="http://www.webinzeraty.sk/fotoinzer/malefoto/3311134092010939710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71604" y="1857364"/>
            <a:ext cx="1329782" cy="1000115"/>
          </a:xfrm>
          <a:prstGeom prst="rect">
            <a:avLst/>
          </a:prstGeom>
          <a:noFill/>
        </p:spPr>
      </p:pic>
      <p:pic>
        <p:nvPicPr>
          <p:cNvPr id="1032" name="Picture 8" descr="http://img.topky.sk/mojdom/big/1134357.jpg/domace-spotrebice-prack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86512" y="1785926"/>
            <a:ext cx="1028667" cy="1285834"/>
          </a:xfrm>
          <a:prstGeom prst="rect">
            <a:avLst/>
          </a:prstGeom>
          <a:noFill/>
        </p:spPr>
      </p:pic>
      <p:pic>
        <p:nvPicPr>
          <p:cNvPr id="1034" name="Picture 10" descr="http://www.homeelektro.sk/DD_HOMEELEKTRO/image/vyber_zo_stranok_clenov/rura_na_pecenie_200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86512" y="5429264"/>
            <a:ext cx="1143008" cy="1103003"/>
          </a:xfrm>
          <a:prstGeom prst="rect">
            <a:avLst/>
          </a:prstGeom>
          <a:noFill/>
        </p:spPr>
      </p:pic>
      <p:pic>
        <p:nvPicPr>
          <p:cNvPr id="1036" name="Picture 12" descr="http://t1.aimg.sk/inzercie/ba_orig_3269480484_elektro-sporaky-rury-a-varne-dosky-predam-ruru-na-pecenie.jpg?t=LzUyMHgzOTA=&amp;h=d2IEf5VQucYCHySYuCPVIg&amp;e=214591680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71604" y="5357826"/>
            <a:ext cx="1428760" cy="1071570"/>
          </a:xfrm>
          <a:prstGeom prst="rect">
            <a:avLst/>
          </a:prstGeom>
          <a:noFill/>
        </p:spPr>
      </p:pic>
      <p:sp>
        <p:nvSpPr>
          <p:cNvPr id="20" name="Tlačidlo akcie: Domov 19">
            <a:hlinkClick r:id="rId8" action="ppaction://hlinksldjump" highlightClick="1"/>
          </p:cNvPr>
          <p:cNvSpPr/>
          <p:nvPr/>
        </p:nvSpPr>
        <p:spPr>
          <a:xfrm>
            <a:off x="8643966" y="6357958"/>
            <a:ext cx="357190" cy="35719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2" name="Picture 2" descr="C:\Users\Používateľ\Desktop\stitok.jpg"/>
          <p:cNvPicPr>
            <a:picLocks noChangeAspect="1" noChangeArrowheads="1"/>
          </p:cNvPicPr>
          <p:nvPr/>
        </p:nvPicPr>
        <p:blipFill>
          <a:blip r:embed="rId9">
            <a:lum contrast="1000"/>
          </a:blip>
          <a:srcRect/>
          <a:stretch>
            <a:fillRect/>
          </a:stretch>
        </p:blipFill>
        <p:spPr bwMode="auto">
          <a:xfrm>
            <a:off x="0" y="3914775"/>
            <a:ext cx="1295400" cy="2943225"/>
          </a:xfrm>
          <a:prstGeom prst="rect">
            <a:avLst/>
          </a:prstGeom>
          <a:effectLst>
            <a:outerShdw dist="50800" sx="1000" sy="1000" algn="ctr" rotWithShape="0">
              <a:srgbClr val="000000"/>
            </a:outerShdw>
          </a:effectLst>
        </p:spPr>
      </p:pic>
      <p:sp>
        <p:nvSpPr>
          <p:cNvPr id="24" name="BlokTextu 23"/>
          <p:cNvSpPr txBox="1"/>
          <p:nvPr/>
        </p:nvSpPr>
        <p:spPr>
          <a:xfrm>
            <a:off x="785786" y="4857760"/>
            <a:ext cx="3929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k-SK" dirty="0" smtClean="0"/>
              <a:t>  Rúra </a:t>
            </a:r>
            <a:r>
              <a:rPr lang="sk-SK" dirty="0" smtClean="0"/>
              <a:t>na pečenie -  500 </a:t>
            </a:r>
            <a:r>
              <a:rPr lang="sk-SK" dirty="0" err="1" smtClean="0"/>
              <a:t>kWh</a:t>
            </a:r>
            <a:r>
              <a:rPr lang="sk-SK" dirty="0" smtClean="0"/>
              <a:t> ročne</a:t>
            </a:r>
            <a:endParaRPr lang="sk-SK" dirty="0" smtClean="0"/>
          </a:p>
        </p:txBody>
      </p:sp>
      <p:sp>
        <p:nvSpPr>
          <p:cNvPr id="25" name="BlokTextu 24"/>
          <p:cNvSpPr txBox="1"/>
          <p:nvPr/>
        </p:nvSpPr>
        <p:spPr>
          <a:xfrm>
            <a:off x="1857356" y="6488668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dirty="0" smtClean="0"/>
              <a:t>t</a:t>
            </a:r>
            <a:r>
              <a:rPr lang="sk-SK" sz="1400" dirty="0" smtClean="0"/>
              <a:t>abuľka energetických tried</a:t>
            </a:r>
            <a:r>
              <a:rPr lang="sk-SK" dirty="0" smtClean="0"/>
              <a:t> </a:t>
            </a:r>
            <a:endParaRPr lang="sk-SK" dirty="0"/>
          </a:p>
        </p:txBody>
      </p:sp>
      <p:cxnSp>
        <p:nvCxnSpPr>
          <p:cNvPr id="29" name="Rovná spojovacia šípka 28"/>
          <p:cNvCxnSpPr>
            <a:stCxn id="25" idx="1"/>
          </p:cNvCxnSpPr>
          <p:nvPr/>
        </p:nvCxnSpPr>
        <p:spPr>
          <a:xfrm rot="10800000">
            <a:off x="1357290" y="6500834"/>
            <a:ext cx="500066" cy="172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ľka 3"/>
          <p:cNvGraphicFramePr>
            <a:graphicFrameLocks noGrp="1"/>
          </p:cNvGraphicFramePr>
          <p:nvPr/>
        </p:nvGraphicFramePr>
        <p:xfrm>
          <a:off x="500034" y="1051563"/>
          <a:ext cx="7858184" cy="4441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4546"/>
                <a:gridCol w="1964546"/>
                <a:gridCol w="1964546"/>
                <a:gridCol w="1964546"/>
              </a:tblGrid>
              <a:tr h="60103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Merania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baseline="0" dirty="0" smtClean="0"/>
                        <a:t>Spotreba počas dňa </a:t>
                      </a:r>
                      <a:endParaRPr lang="sk-SK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 smtClean="0"/>
                        <a:t>Spotreba počas noci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Celková</a:t>
                      </a:r>
                      <a:r>
                        <a:rPr lang="sk-SK" baseline="0" dirty="0" smtClean="0"/>
                        <a:t> spotreba</a:t>
                      </a:r>
                      <a:endParaRPr lang="sk-SK" dirty="0"/>
                    </a:p>
                  </a:txBody>
                  <a:tcPr/>
                </a:tc>
              </a:tr>
              <a:tr h="60103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1. 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4115 </a:t>
                      </a:r>
                      <a:r>
                        <a:rPr lang="sk-SK" dirty="0" err="1" smtClean="0"/>
                        <a:t>kWh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2632</a:t>
                      </a:r>
                      <a:r>
                        <a:rPr lang="sk-SK" baseline="0" dirty="0" smtClean="0"/>
                        <a:t> </a:t>
                      </a:r>
                      <a:r>
                        <a:rPr lang="sk-SK" baseline="0" dirty="0" err="1" smtClean="0"/>
                        <a:t>kWh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-</a:t>
                      </a:r>
                      <a:endParaRPr lang="sk-SK" dirty="0"/>
                    </a:p>
                  </a:txBody>
                  <a:tcPr/>
                </a:tc>
              </a:tr>
              <a:tr h="60103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2.</a:t>
                      </a:r>
                    </a:p>
                    <a:p>
                      <a:pPr algn="ctr"/>
                      <a:r>
                        <a:rPr lang="sk-SK" dirty="0" smtClean="0"/>
                        <a:t> (bez šetrenia)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4124 </a:t>
                      </a:r>
                      <a:r>
                        <a:rPr lang="sk-SK" dirty="0" err="1" smtClean="0"/>
                        <a:t>kWh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2636</a:t>
                      </a:r>
                      <a:r>
                        <a:rPr lang="sk-SK" baseline="0" dirty="0" smtClean="0"/>
                        <a:t> </a:t>
                      </a:r>
                      <a:r>
                        <a:rPr lang="sk-SK" baseline="0" dirty="0" err="1" smtClean="0"/>
                        <a:t>kWh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13</a:t>
                      </a:r>
                      <a:r>
                        <a:rPr lang="sk-SK" baseline="0" dirty="0" smtClean="0"/>
                        <a:t> </a:t>
                      </a:r>
                      <a:r>
                        <a:rPr lang="sk-SK" baseline="0" dirty="0" err="1" smtClean="0"/>
                        <a:t>kWh</a:t>
                      </a:r>
                      <a:endParaRPr lang="sk-SK" dirty="0"/>
                    </a:p>
                  </a:txBody>
                  <a:tcPr/>
                </a:tc>
              </a:tr>
              <a:tr h="60103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3.</a:t>
                      </a:r>
                    </a:p>
                    <a:p>
                      <a:pPr algn="ctr"/>
                      <a:r>
                        <a:rPr lang="sk-SK" dirty="0" smtClean="0"/>
                        <a:t> (šetrenie)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4130</a:t>
                      </a:r>
                      <a:r>
                        <a:rPr lang="sk-SK" baseline="0" dirty="0" smtClean="0"/>
                        <a:t> </a:t>
                      </a:r>
                      <a:r>
                        <a:rPr lang="sk-SK" baseline="0" dirty="0" err="1" smtClean="0"/>
                        <a:t>kWh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2638 </a:t>
                      </a:r>
                      <a:r>
                        <a:rPr lang="sk-SK" dirty="0" err="1" smtClean="0"/>
                        <a:t>kWh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7 </a:t>
                      </a:r>
                      <a:r>
                        <a:rPr lang="sk-SK" dirty="0" err="1" smtClean="0"/>
                        <a:t>kWh</a:t>
                      </a:r>
                      <a:endParaRPr lang="sk-SK" dirty="0"/>
                    </a:p>
                  </a:txBody>
                  <a:tcPr/>
                </a:tc>
              </a:tr>
              <a:tr h="60103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4. </a:t>
                      </a:r>
                    </a:p>
                    <a:p>
                      <a:pPr algn="ctr"/>
                      <a:r>
                        <a:rPr lang="sk-SK" dirty="0" smtClean="0"/>
                        <a:t>(bez</a:t>
                      </a:r>
                      <a:r>
                        <a:rPr lang="sk-SK" baseline="0" dirty="0" smtClean="0"/>
                        <a:t> šetrenia)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4140 </a:t>
                      </a:r>
                      <a:r>
                        <a:rPr lang="sk-SK" dirty="0" err="1" smtClean="0"/>
                        <a:t>kWh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2643 </a:t>
                      </a:r>
                      <a:r>
                        <a:rPr lang="sk-SK" dirty="0" err="1" smtClean="0"/>
                        <a:t>kWh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16</a:t>
                      </a:r>
                      <a:r>
                        <a:rPr lang="sk-SK" baseline="0" dirty="0" smtClean="0"/>
                        <a:t> </a:t>
                      </a:r>
                      <a:r>
                        <a:rPr lang="sk-SK" baseline="0" dirty="0" err="1" smtClean="0"/>
                        <a:t>kWh</a:t>
                      </a:r>
                      <a:endParaRPr lang="sk-SK" dirty="0"/>
                    </a:p>
                  </a:txBody>
                  <a:tcPr/>
                </a:tc>
              </a:tr>
              <a:tr h="60103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5. </a:t>
                      </a:r>
                    </a:p>
                    <a:p>
                      <a:pPr algn="ctr"/>
                      <a:r>
                        <a:rPr lang="sk-SK" dirty="0" smtClean="0"/>
                        <a:t>( šetrenie)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4147 </a:t>
                      </a:r>
                      <a:r>
                        <a:rPr lang="sk-SK" dirty="0" err="1" smtClean="0"/>
                        <a:t>kWh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2646 </a:t>
                      </a:r>
                      <a:r>
                        <a:rPr lang="sk-SK" dirty="0" err="1" smtClean="0"/>
                        <a:t>kWh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10</a:t>
                      </a:r>
                      <a:r>
                        <a:rPr lang="sk-SK" baseline="0" dirty="0" smtClean="0"/>
                        <a:t> </a:t>
                      </a:r>
                      <a:r>
                        <a:rPr lang="sk-SK" baseline="0" dirty="0" err="1" smtClean="0"/>
                        <a:t>kWh</a:t>
                      </a:r>
                      <a:endParaRPr lang="sk-SK" dirty="0"/>
                    </a:p>
                  </a:txBody>
                  <a:tcPr/>
                </a:tc>
              </a:tr>
              <a:tr h="60103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6. </a:t>
                      </a:r>
                    </a:p>
                    <a:p>
                      <a:pPr algn="ctr"/>
                      <a:r>
                        <a:rPr lang="sk-SK" dirty="0" smtClean="0"/>
                        <a:t>(bez šetrenia)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4157 </a:t>
                      </a:r>
                      <a:r>
                        <a:rPr lang="sk-SK" dirty="0" err="1" smtClean="0"/>
                        <a:t>kWh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2650 </a:t>
                      </a:r>
                      <a:r>
                        <a:rPr lang="sk-SK" dirty="0" err="1" smtClean="0"/>
                        <a:t>kWh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14 </a:t>
                      </a:r>
                      <a:r>
                        <a:rPr lang="sk-SK" dirty="0" err="1" smtClean="0"/>
                        <a:t>kWh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uľka 4"/>
          <p:cNvGraphicFramePr>
            <a:graphicFrameLocks noGrp="1"/>
          </p:cNvGraphicFramePr>
          <p:nvPr/>
        </p:nvGraphicFramePr>
        <p:xfrm>
          <a:off x="500034" y="642918"/>
          <a:ext cx="421484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4842"/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Vlastné merania</a:t>
                      </a:r>
                      <a:r>
                        <a:rPr lang="sk-SK" baseline="0" dirty="0" smtClean="0"/>
                        <a:t>  v domácnosti ...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Zástupný symbol obsahu 7"/>
          <p:cNvSpPr txBox="1">
            <a:spLocks/>
          </p:cNvSpPr>
          <p:nvPr/>
        </p:nvSpPr>
        <p:spPr>
          <a:xfrm>
            <a:off x="357158" y="5715016"/>
            <a:ext cx="8329642" cy="859520"/>
          </a:xfrm>
          <a:prstGeom prst="rect">
            <a:avLst/>
          </a:prstGeom>
        </p:spPr>
        <p:txBody>
          <a:bodyPr vert="horz" anchor="t">
            <a:normAutofit fontScale="92500" lnSpcReduction="20000"/>
          </a:bodyPr>
          <a:lstStyle/>
          <a:p>
            <a:pPr marL="4572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lang="sk-SK" sz="2000" dirty="0" smtClean="0">
                <a:solidFill>
                  <a:schemeClr val="tx2"/>
                </a:solidFill>
              </a:rPr>
              <a:t>*poznámka :  šetrenie – vypínanie spotrebičov zo zásuviek (počítač, televízor, internet, tlačiareň), vytiahnutie nabíjačiek zo zásuviek (mobilné, notebookové), zhasínanie svetla, obmedzenia používania mikrovlnnej rúry  </a:t>
            </a:r>
            <a:endParaRPr kumimoji="0" lang="sk-SK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lačidlo akcie: Domov 7">
            <a:hlinkClick r:id="rId2" action="ppaction://hlinksldjump" highlightClick="1"/>
          </p:cNvPr>
          <p:cNvSpPr/>
          <p:nvPr/>
        </p:nvSpPr>
        <p:spPr>
          <a:xfrm>
            <a:off x="8643966" y="6357958"/>
            <a:ext cx="357190" cy="35719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Zdroje : </a:t>
            </a:r>
            <a:endParaRPr lang="sk-SK" dirty="0"/>
          </a:p>
        </p:txBody>
      </p:sp>
      <p:sp>
        <p:nvSpPr>
          <p:cNvPr id="8" name="Zástupný symbol obsahu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000" dirty="0" smtClean="0">
                <a:hlinkClick r:id="rId2"/>
              </a:rPr>
              <a:t>http://www.deltaterm.sk/texty/images/tepcerp_b.gif</a:t>
            </a:r>
            <a:endParaRPr lang="sk-SK" sz="2000" dirty="0" smtClean="0"/>
          </a:p>
          <a:p>
            <a:r>
              <a:rPr lang="sk-SK" sz="2000" dirty="0" smtClean="0">
                <a:hlinkClick r:id="rId3"/>
              </a:rPr>
              <a:t>http://www.uspornaziarovka.sk/pages/Spotreba-Energie-v-dom%C3%A1cnostiach.html</a:t>
            </a:r>
            <a:endParaRPr lang="sk-SK" sz="2000" dirty="0" smtClean="0"/>
          </a:p>
          <a:p>
            <a:r>
              <a:rPr lang="sk-SK" sz="2000" dirty="0" smtClean="0">
                <a:hlinkClick r:id="rId4"/>
              </a:rPr>
              <a:t>http://cs.wikipedia.org/wiki/Tepeln%C3%A9_%C4%8Derpadlo</a:t>
            </a:r>
            <a:endParaRPr lang="sk-SK" sz="2000" dirty="0" smtClean="0"/>
          </a:p>
          <a:p>
            <a:r>
              <a:rPr lang="sk-SK" sz="2000" dirty="0" smtClean="0">
                <a:hlinkClick r:id="rId5"/>
              </a:rPr>
              <a:t>http://sk.wikipedia.org/wiki/Tepeln%C3%A9_%C4%8Derpadlo</a:t>
            </a:r>
            <a:endParaRPr lang="sk-SK" sz="2000" dirty="0" smtClean="0"/>
          </a:p>
          <a:p>
            <a:r>
              <a:rPr lang="sk-SK" sz="2000" dirty="0" smtClean="0">
                <a:hlinkClick r:id="rId6"/>
              </a:rPr>
              <a:t>http://www.najnakup.sk/ii2.ashx?m=1&amp;k=653291</a:t>
            </a:r>
            <a:endParaRPr lang="sk-SK" sz="2000" dirty="0" smtClean="0"/>
          </a:p>
          <a:p>
            <a:r>
              <a:rPr lang="sk-SK" sz="2000" dirty="0" smtClean="0">
                <a:hlinkClick r:id="rId7"/>
              </a:rPr>
              <a:t>http://img.kasa.cz/k-foto/ilustrace/800/1/7/2/product_924271.jpg</a:t>
            </a:r>
            <a:endParaRPr lang="sk-SK" sz="2000" dirty="0" smtClean="0"/>
          </a:p>
          <a:p>
            <a:endParaRPr lang="sk-SK" sz="2000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2019304"/>
          </a:xfrm>
        </p:spPr>
        <p:txBody>
          <a:bodyPr/>
          <a:lstStyle/>
          <a:p>
            <a:pPr algn="ctr"/>
            <a:r>
              <a:rPr lang="sk-SK" sz="5400" dirty="0" smtClean="0"/>
              <a:t>Ďakujem za pozornosť </a:t>
            </a:r>
            <a:endParaRPr lang="sk-SK" sz="5400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stský">
  <a:themeElements>
    <a:clrScheme name="Mests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Mests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sts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129</TotalTime>
  <Words>254</Words>
  <Application>Microsoft Office PowerPoint</Application>
  <PresentationFormat>Prezentácia na obrazovke (4:3)</PresentationFormat>
  <Paragraphs>109</Paragraphs>
  <Slides>8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Mestský</vt:lpstr>
      <vt:lpstr>Šetrenie energie  </vt:lpstr>
      <vt:lpstr>Návrhy na šetrenie energie : </vt:lpstr>
      <vt:lpstr>Tepelné čerpadlá </vt:lpstr>
      <vt:lpstr>Snímka 4</vt:lpstr>
      <vt:lpstr>Snímka 5</vt:lpstr>
      <vt:lpstr>Snímka 6</vt:lpstr>
      <vt:lpstr>Zdroje : </vt:lpstr>
      <vt:lpstr>Ďakujem za pozornosť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Šetrenie energie</dc:title>
  <dc:creator>Používateľ</dc:creator>
  <cp:lastModifiedBy>Používateľ</cp:lastModifiedBy>
  <cp:revision>15</cp:revision>
  <dcterms:created xsi:type="dcterms:W3CDTF">2014-05-14T19:41:48Z</dcterms:created>
  <dcterms:modified xsi:type="dcterms:W3CDTF">2014-05-29T17:32:49Z</dcterms:modified>
</cp:coreProperties>
</file>