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77" r:id="rId10"/>
    <p:sldId id="271" r:id="rId11"/>
    <p:sldId id="288" r:id="rId12"/>
    <p:sldId id="28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8" r:id="rId27"/>
    <p:sldId id="285" r:id="rId28"/>
    <p:sldId id="286" r:id="rId29"/>
    <p:sldId id="287" r:id="rId30"/>
    <p:sldId id="279" r:id="rId31"/>
    <p:sldId id="280" r:id="rId32"/>
    <p:sldId id="281" r:id="rId33"/>
    <p:sldId id="282" r:id="rId34"/>
    <p:sldId id="283" r:id="rId35"/>
    <p:sldId id="290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7C92-98FA-4D6F-B65A-82F8F5A9E828}" type="datetimeFigureOut">
              <a:rPr lang="sk-SK" smtClean="0"/>
              <a:pPr/>
              <a:t>11. 6. 2015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8151-7A8C-478F-A204-BE9872E6AE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73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8151-7A8C-478F-A204-BE9872E6AE23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39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8151-7A8C-478F-A204-BE9872E6AE23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11. 6. 2015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bOy4pm3pg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opky.sk/cl/1000791/1475855/VIDEO-Teroristi-z-IS-spustili-vlnu-masovych-poprav--Najbrutalnejsiu-z-nich-zavesili-na-web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672916"/>
            <a:ext cx="7200800" cy="1512168"/>
          </a:xfrm>
        </p:spPr>
        <p:txBody>
          <a:bodyPr>
            <a:noAutofit/>
          </a:bodyPr>
          <a:lstStyle/>
          <a:p>
            <a:r>
              <a:rPr lang="sk-SK" sz="16600" dirty="0" smtClean="0"/>
              <a:t>Islam</a:t>
            </a:r>
            <a:endParaRPr lang="sk-SK" sz="16600" dirty="0"/>
          </a:p>
        </p:txBody>
      </p:sp>
    </p:spTree>
    <p:extLst>
      <p:ext uri="{BB962C8B-B14F-4D97-AF65-F5344CB8AC3E}">
        <p14:creationId xmlns:p14="http://schemas.microsoft.com/office/powerpoint/2010/main" val="353693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endParaRPr lang="sk-SK" sz="28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sk-SK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k-SK" sz="2800" dirty="0" smtClean="0"/>
              <a:t>celosvetová moslimská komunita </a:t>
            </a:r>
            <a:r>
              <a:rPr lang="sk-SK" sz="2800" b="1" dirty="0" smtClean="0"/>
              <a:t>(</a:t>
            </a:r>
            <a:r>
              <a:rPr lang="sk-SK" sz="2800" b="1" dirty="0" err="1" smtClean="0"/>
              <a:t>umma</a:t>
            </a:r>
            <a:r>
              <a:rPr lang="sk-SK" sz="2800" b="1" dirty="0" smtClean="0"/>
              <a:t>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k-SK" sz="2800" dirty="0" smtClean="0"/>
              <a:t>zhruba 1,3 až 1,5 miliardy veriacich, teda jedna pätina svetovej populácie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k-SK" sz="2800" dirty="0" smtClean="0"/>
              <a:t>islam zdôrazňuje </a:t>
            </a:r>
            <a:r>
              <a:rPr lang="sk-SK" sz="2800" b="1" dirty="0" smtClean="0"/>
              <a:t>jednotu</a:t>
            </a:r>
            <a:r>
              <a:rPr lang="sk-SK" sz="2800" dirty="0" smtClean="0"/>
              <a:t> a </a:t>
            </a:r>
            <a:r>
              <a:rPr lang="sk-SK" sz="2800" b="1" dirty="0" smtClean="0"/>
              <a:t>ochranu ostatných moslimov </a:t>
            </a:r>
          </a:p>
          <a:p>
            <a:pPr algn="l"/>
            <a:endParaRPr lang="sk-SK" sz="2800" dirty="0" smtClean="0"/>
          </a:p>
          <a:p>
            <a:pPr marL="285750" lvl="2" indent="-285750" algn="l">
              <a:buFont typeface="Wingdings" panose="05000000000000000000" pitchFamily="2" charset="2"/>
              <a:buChar char="v"/>
            </a:pP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Islamský svet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90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229600" cy="40751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b="1" dirty="0"/>
              <a:t>p</a:t>
            </a:r>
            <a:r>
              <a:rPr lang="sk-SK" b="1" dirty="0" smtClean="0"/>
              <a:t>útnické a najsvätejšie mesto islamu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dirty="0" smtClean="0"/>
              <a:t>vstup do mesta je povolený len moslimom 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MEKKA </a:t>
            </a:r>
            <a:endParaRPr lang="sk-SK" dirty="0"/>
          </a:p>
        </p:txBody>
      </p:sp>
      <p:pic>
        <p:nvPicPr>
          <p:cNvPr id="1026" name="Picture 2" descr="http://alfatihoun.edaama.org/archive/Al%20Fatihoun/Galleries%20Files/Saudia/Mekka%20Mukarrama%2003/images/Al%20Harram%20Mekka%20Mukarramma%20%2833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5144"/>
            <a:ext cx="5292080" cy="29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nonline.sk/sites/default/files/styles/600xauto/public/images/article/201505/528336efa1e78.jpg?itok=emlIS0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" y="3935144"/>
            <a:ext cx="3852599" cy="29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932996" y="2420888"/>
            <a:ext cx="8229600" cy="407517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b="1" dirty="0" smtClean="0"/>
              <a:t>ústredná svätyňa moslimov </a:t>
            </a:r>
            <a:r>
              <a:rPr lang="sk-SK" dirty="0" smtClean="0"/>
              <a:t>a cieľ účastníkov púte do Mekky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dirty="0" smtClean="0"/>
              <a:t>posvätný </a:t>
            </a:r>
            <a:r>
              <a:rPr lang="sk-SK" b="1" dirty="0" smtClean="0"/>
              <a:t>Čierny kameň 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KÁba</a:t>
            </a:r>
            <a:endParaRPr lang="sk-SK" dirty="0"/>
          </a:p>
        </p:txBody>
      </p:sp>
      <p:pic>
        <p:nvPicPr>
          <p:cNvPr id="6" name="Picture 2" descr="http://mosthdwallpapers.com/wp-content/uploads/2013/08/Khana-Kaba-Desktop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85" y="3621767"/>
            <a:ext cx="4739515" cy="32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ster2.hostgator.co.in/files/writeable/uploads/hostgator108367/image/kaba-door-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" y="3621768"/>
            <a:ext cx="4419001" cy="32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Piliere islamu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23528" y="2215027"/>
            <a:ext cx="26642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smtClean="0"/>
              <a:t>1.</a:t>
            </a:r>
            <a:endParaRPr lang="sk-SK" sz="23900" dirty="0"/>
          </a:p>
        </p:txBody>
      </p:sp>
      <p:sp>
        <p:nvSpPr>
          <p:cNvPr id="5" name="BlokTextu 4"/>
          <p:cNvSpPr txBox="1"/>
          <p:nvPr/>
        </p:nvSpPr>
        <p:spPr>
          <a:xfrm>
            <a:off x="2843808" y="3140968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Šáhada</a:t>
            </a:r>
            <a:endParaRPr lang="sk-SK" sz="3200" b="1" dirty="0" smtClean="0"/>
          </a:p>
          <a:p>
            <a:pPr algn="ctr"/>
            <a:r>
              <a:rPr lang="sk-SK" sz="3200" dirty="0" smtClean="0"/>
              <a:t>Niet iného Boha okrem Alaha a Mohamed je jeho prorokom </a:t>
            </a:r>
          </a:p>
          <a:p>
            <a:endParaRPr lang="sk-SK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7185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43808" y="306910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Salá</a:t>
            </a:r>
            <a:endParaRPr lang="sk-SK" sz="3200" b="1" dirty="0" smtClean="0"/>
          </a:p>
          <a:p>
            <a:pPr algn="ctr"/>
            <a:r>
              <a:rPr lang="sk-SK" sz="3200" dirty="0" smtClean="0"/>
              <a:t>Päťkrát denne absolvovať povinnú modlitbu.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2215026"/>
            <a:ext cx="26642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smtClean="0"/>
              <a:t>2.</a:t>
            </a:r>
            <a:endParaRPr lang="sk-SK" sz="23900" dirty="0"/>
          </a:p>
        </p:txBody>
      </p:sp>
    </p:spTree>
    <p:extLst>
      <p:ext uri="{BB962C8B-B14F-4D97-AF65-F5344CB8AC3E}">
        <p14:creationId xmlns:p14="http://schemas.microsoft.com/office/powerpoint/2010/main" val="413012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43808" y="306910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Sawm</a:t>
            </a:r>
            <a:endParaRPr lang="sk-SK" sz="3200" b="1" dirty="0" smtClean="0"/>
          </a:p>
          <a:p>
            <a:pPr algn="ctr"/>
            <a:r>
              <a:rPr lang="sk-SK" sz="3200" dirty="0" smtClean="0"/>
              <a:t>Počas mesiaca </a:t>
            </a:r>
            <a:r>
              <a:rPr lang="sk-SK" sz="3200" dirty="0" err="1" smtClean="0"/>
              <a:t>Ramadán</a:t>
            </a:r>
            <a:r>
              <a:rPr lang="sk-SK" sz="3200" dirty="0" smtClean="0"/>
              <a:t> dodržiavať prísny pôst.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2218279"/>
            <a:ext cx="26642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smtClean="0"/>
              <a:t>3.</a:t>
            </a:r>
            <a:endParaRPr lang="sk-SK" sz="23900" dirty="0"/>
          </a:p>
        </p:txBody>
      </p:sp>
    </p:spTree>
    <p:extLst>
      <p:ext uri="{BB962C8B-B14F-4D97-AF65-F5344CB8AC3E}">
        <p14:creationId xmlns:p14="http://schemas.microsoft.com/office/powerpoint/2010/main" val="37029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43808" y="3069106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Zaká</a:t>
            </a:r>
            <a:r>
              <a:rPr lang="sk-SK" sz="3200" b="1" dirty="0" smtClean="0"/>
              <a:t> </a:t>
            </a:r>
          </a:p>
          <a:p>
            <a:pPr algn="ctr"/>
            <a:r>
              <a:rPr lang="sk-SK" sz="3200" dirty="0" smtClean="0"/>
              <a:t>Tí, ktorí si to môžu dovoliť, sú povinní každý rok zaplatiť daň v prospech chudobných.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2215026"/>
            <a:ext cx="26642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smtClean="0"/>
              <a:t>4.</a:t>
            </a:r>
            <a:endParaRPr lang="sk-SK" sz="23900" dirty="0"/>
          </a:p>
        </p:txBody>
      </p:sp>
    </p:spTree>
    <p:extLst>
      <p:ext uri="{BB962C8B-B14F-4D97-AF65-F5344CB8AC3E}">
        <p14:creationId xmlns:p14="http://schemas.microsoft.com/office/powerpoint/2010/main" val="32696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43808" y="306910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Hadždž</a:t>
            </a:r>
            <a:endParaRPr lang="sk-SK" sz="3200" b="1" dirty="0" smtClean="0"/>
          </a:p>
          <a:p>
            <a:pPr algn="ctr"/>
            <a:r>
              <a:rPr lang="sk-SK" sz="3200" dirty="0" smtClean="0"/>
              <a:t>Vykonať aspoň raz za život púť do Mekky.  </a:t>
            </a:r>
          </a:p>
          <a:p>
            <a:pPr algn="ctr"/>
            <a:endParaRPr lang="sk-SK" sz="320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23528" y="2215026"/>
            <a:ext cx="26642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smtClean="0"/>
              <a:t>5.</a:t>
            </a:r>
            <a:endParaRPr lang="sk-SK" sz="23900" dirty="0"/>
          </a:p>
        </p:txBody>
      </p:sp>
    </p:spTree>
    <p:extLst>
      <p:ext uri="{BB962C8B-B14F-4D97-AF65-F5344CB8AC3E}">
        <p14:creationId xmlns:p14="http://schemas.microsoft.com/office/powerpoint/2010/main" val="181615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sk-SK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sk-SK" dirty="0" smtClean="0">
                <a:latin typeface="+mj-lt"/>
                <a:ea typeface="Times New Roman" pitchFamily="18" charset="0"/>
                <a:cs typeface="Arial" pitchFamily="34" charset="0"/>
              </a:rPr>
              <a:t>"</a:t>
            </a:r>
            <a:r>
              <a:rPr lang="sk-SK" b="1" dirty="0">
                <a:latin typeface="+mj-lt"/>
                <a:ea typeface="Times New Roman" pitchFamily="18" charset="0"/>
                <a:cs typeface="Arial" pitchFamily="34" charset="0"/>
              </a:rPr>
              <a:t>Korán</a:t>
            </a:r>
            <a:r>
              <a:rPr lang="sk-SK" dirty="0">
                <a:latin typeface="+mj-lt"/>
                <a:ea typeface="Times New Roman" pitchFamily="18" charset="0"/>
                <a:cs typeface="Arial" pitchFamily="34" charset="0"/>
              </a:rPr>
              <a:t> je reč Božia, spísaná v exemplároch, zachovávaná v pamäti,  </a:t>
            </a:r>
            <a:endParaRPr lang="sk-SK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dirty="0">
                <a:latin typeface="+mj-lt"/>
                <a:ea typeface="Times New Roman" pitchFamily="18" charset="0"/>
                <a:cs typeface="Arial" pitchFamily="34" charset="0"/>
              </a:rPr>
              <a:t>  prednášaná jazykmi, zjavená prorokovi. Naše vyslovovanie, písanie</a:t>
            </a:r>
            <a:endParaRPr lang="sk-SK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dirty="0">
                <a:latin typeface="+mj-lt"/>
                <a:ea typeface="Times New Roman" pitchFamily="18" charset="0"/>
                <a:cs typeface="Arial" pitchFamily="34" charset="0"/>
              </a:rPr>
              <a:t>a prednášanie Koránu je stvorené, zatiaľ čo Korán sám o sebe je nestvorený</a:t>
            </a:r>
            <a:r>
              <a:rPr lang="sk-SK" dirty="0" smtClean="0">
                <a:latin typeface="+mj-lt"/>
                <a:ea typeface="Times New Roman" pitchFamily="18" charset="0"/>
                <a:cs typeface="Arial" pitchFamily="34" charset="0"/>
              </a:rPr>
              <a:t>.„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dirty="0" smtClean="0">
                <a:latin typeface="+mj-lt"/>
                <a:cs typeface="Arial" pitchFamily="34" charset="0"/>
              </a:rPr>
              <a:t>(Abú </a:t>
            </a:r>
            <a:r>
              <a:rPr lang="sk-SK" dirty="0" err="1" smtClean="0">
                <a:latin typeface="+mj-lt"/>
                <a:cs typeface="Arial" pitchFamily="34" charset="0"/>
              </a:rPr>
              <a:t>Haníf</a:t>
            </a:r>
            <a:r>
              <a:rPr lang="sk-SK" dirty="0" smtClean="0">
                <a:latin typeface="+mj-lt"/>
                <a:cs typeface="Arial" pitchFamily="34" charset="0"/>
              </a:rPr>
              <a:t>)</a:t>
            </a:r>
            <a:endParaRPr lang="sk-SK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dirty="0"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</a:t>
            </a:r>
            <a:endParaRPr lang="sk-SK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Korán </a:t>
            </a:r>
            <a:endParaRPr lang="sk-SK" dirty="0"/>
          </a:p>
        </p:txBody>
      </p:sp>
      <p:pic>
        <p:nvPicPr>
          <p:cNvPr id="2050" name="Picture 2" descr="http://media.novinky.cz/293/242938-top_foto1-43k1c.jpg?135730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8" y="4001859"/>
            <a:ext cx="40903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net-wissen.de/kultur_medien/religion/islam/img/tempx_wf_islam_koran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1859"/>
            <a:ext cx="4286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4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b="1" dirty="0" smtClean="0"/>
              <a:t>mešita </a:t>
            </a:r>
            <a:r>
              <a:rPr lang="sk-SK" dirty="0" smtClean="0"/>
              <a:t>= náboženská budova Moslimov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dirty="0" smtClean="0"/>
              <a:t>slúži najmä na vykonávanie piatich hlavných modlitieb počas dňa a uctievanie Alaha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dirty="0" smtClean="0"/>
              <a:t>veriacich k týmto modlitbám zvyčajne zvoláva </a:t>
            </a:r>
            <a:r>
              <a:rPr lang="sk-SK" b="1" dirty="0" err="1" smtClean="0"/>
              <a:t>muezín</a:t>
            </a:r>
            <a:r>
              <a:rPr lang="sk-SK" dirty="0" smtClean="0"/>
              <a:t> z vysokej štíhle veže nazývanej </a:t>
            </a:r>
            <a:r>
              <a:rPr lang="sk-SK" b="1" dirty="0" smtClean="0"/>
              <a:t>minaret 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Mešity </a:t>
            </a:r>
            <a:endParaRPr lang="sk-SK" dirty="0"/>
          </a:p>
        </p:txBody>
      </p:sp>
      <p:pic>
        <p:nvPicPr>
          <p:cNvPr id="3074" name="Picture 2" descr="http://img97.rajce.idnes.cz/d9701/4/4932/4932082_92079a00a33b3412e2aebd7565d95995/images/MeitaManavg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959"/>
            <a:ext cx="3100620" cy="25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ampturist.cz/stranky/letecky/grafika/syrie_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20" y="3858959"/>
            <a:ext cx="3236084" cy="25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to.turistika.cz/foto/113121/96858/lrg_2580turec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3858959"/>
            <a:ext cx="2807296" cy="25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6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0" y="3466482"/>
            <a:ext cx="9144000" cy="4075176"/>
          </a:xfrm>
        </p:spPr>
        <p:txBody>
          <a:bodyPr>
            <a:normAutofit/>
          </a:bodyPr>
          <a:lstStyle/>
          <a:p>
            <a:r>
              <a:rPr lang="sk-SK" sz="2600" dirty="0" smtClean="0"/>
              <a:t>moslimstvo      mohamedánstvo      mohamedanizmus</a:t>
            </a:r>
          </a:p>
          <a:p>
            <a:r>
              <a:rPr lang="sk-SK" sz="2600" dirty="0" smtClean="0"/>
              <a:t>     </a:t>
            </a:r>
            <a:endParaRPr lang="sk-SK" sz="2600" dirty="0"/>
          </a:p>
        </p:txBody>
      </p:sp>
      <p:sp>
        <p:nvSpPr>
          <p:cNvPr id="4" name="Ovál 3"/>
          <p:cNvSpPr/>
          <p:nvPr/>
        </p:nvSpPr>
        <p:spPr>
          <a:xfrm>
            <a:off x="2609442" y="3610498"/>
            <a:ext cx="378382" cy="253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5276514" y="3610498"/>
            <a:ext cx="378382" cy="253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270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xtendcreative.com/wp-content/uploads/2014/09/Sheikh-Zayed-Grand-Mosque-Abu-Dhab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1331194"/>
            <a:ext cx="4508004" cy="26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olon.de/galleries/Malaysia/WestCoast/Kuala_Kangsar/images01/05%20Ubudiah%20mos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1194"/>
            <a:ext cx="4658489" cy="26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evenhillshotel.com/wp-content/uploads/2015/02/the-sultanahmet-or-blue-mos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4002176"/>
            <a:ext cx="3240127" cy="28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0.media.tumblr.com/tumblr_m4t6wcG3jo1qg88vyo1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2176"/>
            <a:ext cx="3428117" cy="28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SEBUUEhQUFRQUFhQVFRcVFxQWFBcUFBQWFxUVFhUYHCggGBolHBUVITIhJSkrLi4uFx8zODMsNygtLisBCgoKDg0OGxAQGywkHyQsLC0tLCwtLCwsLCwuLCwsLCwsLCwsLCwsLCwsLCwsLCwsLCwsLCwsLCwsLCwsLCwsLP/AABEIAMIBAwMBIgACEQEDEQH/xAAbAAABBQEBAAAAAAAAAAAAAAACAQMEBQYAB//EAEcQAAEDAgQCBwUEBQsDBQAAAAEAAhEDIQQFEjFBUQYTImFxgZEyobHB0SNCUvAUM2Jy8QcVJDRzgqKys8LhQ5LSFlODk8P/xAAaAQADAQEBAQAAAAAAAAAAAAAAAQIFAwQG/8QALBEAAgIBAgQFBAIDAAAAAAAAAAECEQMEIRIxQWEyM1FxgQUTFCOR8CJDsf/aAAwDAQACEQMRAD8Av2tToaia1GAvp3IwwISEI4SEJWIbIQkJwhCQqQDZCEhOFAQqQAEISE5CEhVYgChKMhIQmMAoSjISFUIbKQoyEKoAEkI4QkJjAISQjhIQmACSEcIYVDAhJCWs6Gk7wJSwixgwkRQkVCBhciSIAGEkI4SQmABCEtTiQhMBnSuTkLkDs1gCWEUJCFk2IAhIQjIQkJgAQgKcIQkKkIbISEI4SEKrENkISnCEJCpMBshIQjIQkJpgAQhKcIQkKrAAhCQjISEKgAhDCchDCdgAQkhGQkIVWA3CSEZCSExgVKAex4dMdW+Q0gEiLgE2G6Zw1TUwHn8rK7wNANoVa7pBYIZtpkggkzY3It9FnsJXvFo7iLT4cFmvWRWr4G9qr5PasDeDire7+CVCQoikhah4wVyWFyYArkq5AAwkhHCSExAQlSwuTA1iQhGkhZAAFCQjIQkJoACEJCcIQkKrGNkJCE4QhIVWIbIQkJwhCQnYhshIQnCEJCpMBshCQnCEJCqwGyEhCMhIQqsAIQwnCEMJ2ABCGE4QhIVWICEkI4SQnYE2lRY+gdbS5wD2U9RIptcWudqjbVfc/h3WUw1Rpe2wnUAIsZ39IWjbTJYCJ7Feg8xMaRrJkDnEeayGWy1/aiBVkGR7JmT5EwvmdRHh1b90/wCdzcxPiwL2NIkhEuhfUWYoEJIRwkhMAYXQihJCYAwuhFC6EWIBcihKnYzVkJITpCEhY9joaIQkJ0hCQqTAbIQkJ0hCQqsQ2QhIThCEhNMBshCU4Qo2JkPp2sXOk9+h0Dv3VcSXMajY4QhITkISFVkjZCEhOEISFViAAUfBmabfC95uN78bqYAAHOd7LRLrb/s7WnvVZlVRunQLRJE7kEnu3XF50syx9j0LC3ic+5MIQkJwhDC9NnnAhDCcISQqsBuEkIyEkJ2BNo4xtOm1raL61V+oho9kQQAXEXmyxppOa7SabZaYI423E+IW3yJxD3QY7O9p9ofVZPNWkYmpc+27ieJn5r5jXQcdRLvubumkpYY/wTcCPs22i1hyHBPQuoXY3wHwRwvpcW0IrsjFyO5v3G4XQjhJC62RYELoRQuhOx2DCSEcLoRYgIXI4XIsLNaQhITpCEhY9nUaIQkJ0hCQqTENEISE6QhIVWIbIQwnCEWvQwu43A+anLlWODkzphxPJNRRGxT20hLiJ5fWPgs5muamrbhNuHKLQEzm+Mc9/vF+e/58FXau5Y880sjuTNiGKONVEv8ALMzmG1PJ31+qtiFkGFaLJ8QXsg7t+HBaOk1Tm+CR4NVplFccSWQkIThCSFo2Z5Gx9QDD1A5zgCLNDtIc4Nc7tR2jAaYAtJuqLI3BzxBNm6t5EOkDdXGd4Ymg5wmG8Yt2wae/9+fJUPR2n1TwDPaAYLCAQABt4e8LHyOP5l90a8L/ABfhmkhIQnCEJC27MgbISQnISEJ2A2QkhHCSE7AewdY03B2hzw6W9mJGxJvAtbjxWdzuqTiah0kHULeQ+i0dTMalKk3qWtLtRBJbqeNUaQweR9yy2ZU6/WONTUHu7R1Q034lvBfN66blqHfTY3dLFRwquu5YYDEg9iCC0eRAi49QpkKqyVry46pho48zyPkfcriFt6HJKeFORlauMY5GkNwkhOQkheyzzAQkhHC6E7ACF0I4XQixAQuRwuRYzWQkIRkJCFkWdhshCQnCEhCaYDRCEhOkJoOlxHINPrP0VJiBIUTNasMa38Qf7v4qZXeGN1O2/wCYWUznNusOlsgMJj8814tZkjKPAuZ79HjlF8b5FRi3donn7kzruuxlTjG/dxiVCbimwDPtHSLG7hIj3LPNBlm0/MFXWQe27933yFnKNcG0i0g32dy8Vf5HiWtL3OMANEzvciLea76XzUcdR5TNBCEhOptjwS4D7p0nx0h3+4Lesw6IOb4cOovLnVIY0lrGuhhdPtOHEhUWSUmuqiNQIl29jHA+q0Ob1Wtw9UOMS2B4nb894WeyKo1tSXEAQ7c24LIyKP5fyjXxuX43wzSkJCE7CGFtWYw2QkhOQkITsBuEkJyEhanYEnJv1ze+R/hP8PNU3TR7RiGncVGM0m5kkuAv5K5yy1ZnjHrZZPp014oYd+m7HkmQD2G1iQdzb7RvqsP6kv3RfY2NA/1P3JuUmzhy0+8KfCqsif8AaVR+4R4aY+RVzC09DL9Ef71PBrPOY1CSE7CSF7LPMNQuhOQuhOxDcJYRwuhFgNwuTkLkWBqoSEJyEhCyLPRQ0QhhOkIX2E8k7BK3RW5lmLaIvc8lnm5081TUGxsRwIBtbhCi5pX1VTN/ryQ0GAkDmR8VkZtTNu7N3DpoRjw17lj0pxjtWkGw4d1o+KzAd+eZVz0sxI6zhGrRYE9omwmL+0OaoRimiZ2YQH9nYuiOHeFN3uNqtiS93ZM8j8FR0cO/TTEezULzfhf13VzUILXDkDI47cVDpUG8vinZIzSpOBuDevq59mDc+5T8G47CSS023Mku4I6dAAWJHmo1RrhUlroc24ixKLAmszKvScWSWgXY3s2DrkkeM7qXl2dPY4lx1Bxlw4+I5FZ5mIL3Oc65Jv8ABSmFdY55xqmc3ig7tGszytVq0vsmMNEBr3PgapkiHEm1wLAcFR4OnULgAGmTG3hPkrnJKo/Q8U039iO4kPJ9zAofRvEa3UjEF7NfhIFvekn9zL6Wyn/hj9kactQ6U9pSEL6Cz58Z0pITsJITsBqEkJ2EkJ2Kg8CyXjeYJAG5cAYA7yVnc5rOe4PNKpTaRDdcy4gkk+Nxz2F1pcFTJqNgTDgfIGSrHPclfiWNGtrS0kjski4iCZ+Sx/qXmRfY1/p/ltdzz7K3E1wADAkk7AiNo43WihU2Eb1dW5kAkG0d20lXovtsvX9Pkvttdzza9PjT7DcJITsJIWhZ4BqF0IyRMSJ3jjHNVeDzF5qPbUY3SLtdTLnA32IiR8FE80IVxOrOuPDPJfCrosYXQoWIzinTIDw9oP3iwlvnEkeim4eu2o3Uxwc3mDPl4ohmhPwuyZ4pw8So7SuTkJV0sg1EJIR/LddpWRZ66GiExizDHHuPfwU9tAngVCzCk06WuMCXaoMGNJAFr7lRkyJRZ2w4nKaPNcxxQD6jjMNYKp2HZdJA33spmVt14htK8zTJJiAHugce5Wp6PSSSRpPO5gbTKsMvy9tJxLGkvI0kjeOUhZElZtxdIpOkuUP6w6u2NZq2Bb2hBJAk2ELO1ME3ttIcNRBd7QJc2CN9vZC1fSyvDWNDhql0gOBIt94AyJk7rKvaDvPv5QusWcpA4qnAc7eYJ8m6Qo1KsBujri25/P8ACE1hmzuq2I3JlPEtMifVNNd9ofJOdUOH54IDRHOCd4McR9PeUnuNbMp6dfSHOPDU4xyngpYxOkkGewGk2GztoupDcGziAZBkeMn/AHe4J2phWHhvvc32AB8I96YizyyqOorAwCdDQJg9ptUGBxgOlJkVIU61K47DRTjaQ4gzvzGyj4WoGNqAtDtYsSAS0giCDuLWKXLMWKTmF7Q7SWyeMCJPxKcG1NPugnTi12NviMSxntOAO8ceWyg188pNBvMEiLA2nhvFveFkczzM1qznEEAgANkmAAPCbyfNNMYTwXvnrWnUUeDHoo1cjTVukQ+634nj5JmlnzuIHp3Dv8fVU4oHuTjcOeY9FxeryneOlxLai+ZnreLefxt7lMw+Y037GLgertI28vULKGk7kPVc0EcD8U1rsi5ieixM32WYxjHySLiLbyXQBHOWkeSvRiXH2aTv7xDfqvHf0t4qjSSILHf3mElp959V6VkHShlVobUIa5rG6nEgBzi7SYHC5b68F58+R5ZcTO2LGsUeFGNzBzm1agLDZ7xYg7OKsaWMgUmxAcwEudYAafjZM56YxVUftk+t/mq/MajTSpt0aI6wGqHNaXTcGC0zptzXTDneLddScuFZdmWGGzxrmvcWuAa4tb+2BxbMI6Gd0XOIc5rdo1GJHGZ9kzwN1jsBiG9a7rTBa5lRnamm7TAa6NjMiZsZUDOnvLzr0BxIdqYC0OBFpHAr0LX5PQ4/g4jTYpriadRjGVA2oRUqTZjJZEOAiSNfHgnmVRo0lziSB7W9t9zJ3uvPaeNq0oNN54AiQQY2kFS8Rnb6jW67Oa7UC0nkQbTY7LwuLZoRy1uW/SbFVHObYdUWtAIcDqgNN45GVpuhDy7CxbsvcBG52Pa77x4ALM47BU309YJLtUNM7Ay42AvwCuf5P6wisIi7Tqm21m34i5817NFNRybvoeLWx48TpGthcolfHlriBTc4WgjY28Fy1PvR9TJWnyen/DLfzg+k11Wk4teRGoGCbxBPHzWj6J9O3vqU8PUp9a9zi3rS8NJuTJbojbv4LIZgR1UESJbMcpk/BNdHqb6NdlZrZ0S4amlzR2TBM2sb+S+fxTfDZvThFs9pzTpCyg7R1b3Olo7MR2uMk9/FZ52b05hpdUdxFJhPvMfNV2CzTrGdZUe01H9o3Ei2xFoPdCuKbjTZhg06W9TUe+LaiKIied5KnJKx440NUamJq/q6LKYJs6q6eEiBbh3FNY7LXhrTia73B1QU9FIBrZJI7gRDTwV3Rw7iKMXDXye7S2FHzGmHig0mJqF+x3B5f3veuR0KLO8po0qEsZfrnM1EknS0G3LfuWWrwJPL6LYdJ3fYU/2q2JPpVICyGIZLXDaZHqI2VokjYdzajA9pkG9x8uCco0QCmsFQ6uk1kzpAExE78JUimboodkrqwmqlISPNPak1UdceadImyBSxLXVXUxMtifNShhwVDoYQNrPqSZfpkEWEA7FT6ZsnQWR69GASDsFGqiCBqEnYTcx/FTcSey7w+RVbisOTWpvkQ0PnnJAiPRFCbDadBJcYHNTsO74/RVmPpl7HNG5j4g/JS2VIDjy+gVIlliHpT7J/PBZXB5m/9IPFjyAAfuxNxHOVpnP7Dj3H4J3YDJdHFw8zCOnUdqgkkEHluqsY2Ykb0y4/vNn6KVhsRq0nmD8JU0OyPUqkvM8DFlLpgclAqWqHx+alsemhMt3VzVJe86nOJJJTGOxga2nTc0kGo7qzo1DrHMiGngdp7vFdhHdnzUbOm1ep1Uhq0ubrBnSGk+2bgCDAvzQ0NMp8BXqCqXaNcscWjRBAY+AAz7o7u4Ic9qOeS97zUZaCHA6XHdo3IspXRijGKd+kWlkubcidTdJgEzafCUx0sfRGJqik0idJuDcaBvPfKY0ZjEARvx4+KSn4oazu6ybD/JWiWavClz8O0Npax2QZBgwOBHHZWuUGrTpvIpU2EFsUy5/2u89oGGxHHmovQyrqoOB+68+8A/VX+lcZSpnSMbXMQZi//wBij/3VP/IrktvzH1XKOIvgRV1cKaoAbAggknl3W3VjmWZCm0UoJNRpAI2ECL+vuWOo9LSPZaRztqB9Qjfnwqva95MsEABu+rlFrd8JqL6nNzXQsmgxePHyXquLeNXVib4UxwEHUy482+i8fp5vR21aQTeQeO63/wD6twlTFam4hmjRTY2Q8EzVYXRI4DUlJMcWjd4ZwgcCdTo7gSqLM6hbVwYmC50O7w7RI8FPwGNoVGgsq03ODC3svabw7hO9yqzHhtTG0QZ+xptqGObXAgHxspGuZSdJX3of2T3/AP2VXH5LLZviuroPcNxMfvEwPfC0efHtUBywtD1OolZvHYdtVhY6QCbkb2MjgrQjsLW1MDvxBp9QE/RN/NRmNDAGiYAAE8QBF09hzdMCeUxWN/X5J4uUTF1IjzTJKzA4/XVqNmzHADf8MH/EHK1Zsquhg2U3Oe3US8y6dtybctyrGk+yYCYg9k+H1VbicVFVjPxNJ9C223In0U/Ensnw+qqq1EOqNqSZa0tAixmfqgRLLrriey7z+CYNSSlqPhrvzwTEZvB4omuwT/1I2HA/8reNPZPh8V5/TpaKrXTMPL9uBI7+5eoZdkz3UHVXgNa5jTS1EguMg6o4NibneUWkFNmRpUpDIc09h4s4XnVcd3aCk4AwGDx2Mi4MXHkqGtgnUzpdvcW2PgVNyurptyIPkgCbiXfaFSab1BxX6wn88k+xyaEyxw9SA8jfTPoCrFlSm7C1Q8kPe1nVkbA7nUCYLeEX+aqcIZ1D9krqmLptw4FUwHBsGXAgtBsDBie/khg7rYSqKJxNNrnOG7tcCdN4ZYm8BV/SFga7S0OcxrWhtXU06nua0mYH7wtxChHHMFWi6npNwX3c4AkwWzDZEJ/MczZ1fUUmNaxsudqB1hxeHWcXG0nbkSnsEb5szleeKalOVwOaYb4pob5ms6CVe1Vb3Nd8QthCwXQutpxMfipuHmC0/AFboV2gntDsxq7gRIMrhk8R1xvYcj82XKIzNKRE9Yy/7QSqDpaMS/KqLSRqe7S2bmL3tYBC7AUhUI0yA0nckEyRPuU+hDnmRu5vE7TcQpGKo0gXuiI0ixPKf9w9FalZwrYHI8qY+vSaWNGqrTBAANi8Bb+iaVP9KZpYHmpVqM0sDQ6nSZPAQCC0mJ+8SO6h6JYKm+vhntJkVGOM8dBn5K7OFf1r3PpvAcC0amkA9a6uCRO+n7N3dAKHdlJbGjOb0yBQYSNLXsJIgHRTLYHn8FXYrMW08ZXa5riahbTZEQ0so1KkuvtDTtPBVeE7WLZHF7j6k/VOZth6hxb36H6dVdxdB0gDDua0ztBLiFz3L2GOkZivH4aNBvoyfmspmGPFFupwJBdECJ2nj4LVdKT/AEut3dWPSkxYHpLTc+m0Na4nXNgdtJXSO5D2LM1Z0nmJv3qRhnXVY2pZo5NA9yl4SoqSJstNShYt1x5pw1VV5hjg13eOaG65k2DhszbUL2tDhp3mI3ItHgrLDu7IWYwbmt1ESNXEeJPenRmmiRJPH8yp49ws0GIdY+H1VS/GAVGU4MuEg2gb7+ihnNCdzE7k/wAFHfiGmo2oZ7Ijx3991XEKy3Yb+qcJs7w+Srm40QSLxP5CJmYt421DnKakhWBktJtXE4dsam1K9Gm4R9x1Rof5QSvWOmuIM6QWR3ObtyAlefdGMmLX0n4gFjGuFUkEB0DtMIB5uby2V1n+aUq1V4kuA1Brm1YnU/Xsae8mPIrnJ7o7RKrN6YNI7SCCIPfB9xVTghcqXVDXkgOF5N3D7xnltPxSYTAOBkuZcA+0OK6waaOciPWrzUcPwuj/AAtPzUmmbIKmWuNRztTIcQQJMiGAGbW9lOupFo3B8J+iaoTJeBd2/Iqtzn+qs/ZfH+ccfAKdgQS8QJgEnwRVMCX0nNhxguf2QSQBJkxwEqq3EZPCYuHtIa3swSIEHx5rR4rHsqy9tMfZB1naSHB0QTAbtAt3qnp099VOo2AY19kEiIbJ2JTH6UwgxA3ntc7HxK5zux30Jj67HgNc2m1xMghunSQBaARFzvx+FC4QVOqU5eAwGQBtfdFhsqqv1aaLjpGpxMtAEgSSYG5A804WxWDkNfq8Qx0F0EiBuQQbBWXSDNwajhTBDS0NcDvI3HqT6lRMPgHteD1NV0ERpa4gOkC5A8VZ5pRqVKZIwlRpaQJh7jvJgabi26UuZSuiuw5dpENBHMuAPfbxXKyoYDGvaHU6Dyw7EUQR33085XI3FQFCrQBGgkuLryTEmzdILe9W+OpPLPtaRZD2tnSwTppMbBIguMCVhsY4WH5vC1Q0nL6DiSXmpVklzjYFwvJ/d9E2qY0y+yTM2UqzngNphtN/VzU1DX29Ms5nXuYiF2Y9L8R2QHU3AFnCo8iXgESXkTCoaNKkKZcY1aXySTuASIvvYDzUTJ6k0xPGs33Fh+SSjYNs09LM6lNwqNqM1tJsQy3i0m6J/STEljx1j3g+2SSWAOFwe1pa2bAHnaVCqV6fVOswvM3gl+oVDtysR/2qa6vVblbyKjg3SW9XpaAQ55abxM3lKlfIdsgYrNa9au8y067yNHtRGw4bbKVljKbjprhuvqwA1pqQasvk9qIEafMFYhlRzBxBJsTPfstn0NzuvU0UD1LgA7S6owudpE9kwfyE3ChKVlRXwdYlmmi/Y6rceQT+VZbinGTh6pA1SWiY/CLcVOzku/SHgkCHRDAWsEQOy2bBBjm1aDHHrCIIBAJ3v33j5p2FFhVwtFtFwcQzEB3su6wQOs2PAdj4hK/LMM9sim5zg0HUWuLdwCZLiOY2/wCKXLcR1jQ5xlxcQSdzBIEk9wHorPF4BrWF2szZ0DaHHwtEwk0+bBMPoxkVLFMOumdQ/tG2LtImCL7JzAdDaNWpXa6m6KVQ0wftLxptYjnKtP5P29qq4BrjpYJc4iAdRMAAzsOWy2tKjEzpE3MNETzm0qSjyzpL0bw+Ga1oZcxxfMF5BMuJdHZ9FZ4HoNhqtNrhSImZvW4Df2rhbzFZbTqdpzGvcB2ZY0n1IKh0cfSZTh1SoyBcdU9oHdekmwpHnmR9F8M+jrqgMOvSNb3s1DUASBrAtM2CYz/I8NSok0XU3RrLg1xe6zmhlySRaSFrekQpPwv9HruHVva8hvY7LpaR2Q2LvBWKxFN5aQ6q9wMSHOc4XPI2KSB1yNFkOVUa1IWuxrWe3WPYNobLzaTtI39a5mR0m5jUw+iWhjCJNQQS6kJs6fvniuyXHB32VXGYigJ7JpENpX/E0Rp8dvBafK8vpU3FzcyL9USHupuvz9uUmkikovqVGYdD6cy1waAe12axkkiL6iN1HqdEzSpueaksBExTIibCz3SdxsFpcyzF1BpLKtKqJaBduq+5iTsR378FjMRRL2w+pWeL2e+o5t+MCL96SsKiT8swNIksbV6wFpt1VQhhMS+w5CL2RVMhoEya4bHJmn1smv54DaZpOaxtJ7BTeWUw1wp2BaDvcDvKpm5eyOJ8yqp9CbRqqnRtjcPUqU6j3OboJnrGNNN50m0Q+5CrstrMo1NFQu0mZDTUc0tcIcCzWDG+x8k1lWJqu1MdXeGNplxaXOLXBgb2SCY2aPDSFV5tiYxDXNv2RsR+1zTEegYXD4NrXGi0tLwWgtGKs6LO0lxBI5QlpU2aS2oTVD7w+liJhp4Q8SJjgqjot1zi1zGgsa+8uAg6SAIDTYtImxm+y09XBVNbSGDQGVWkAaWw+CGkBl/Tke5J2UqKzNs2bSDS2nq1AjtHEsjTpHF9zfdPUMwaaTKtJ2jrGkE06T3GSdL2EuLpgjulQOntJ/UMdBJDiCbCS4Hw/Co/QqhWGAZ2Tq6172lpaTp1jtAGRIIfYjgkrAuaPVBo0UpcGgFxpPJdA3Nt1U5vnRpu0NoUTaZexwMGbaSR/wArQ5hjhSYDUkAOtawbq0i2kEe02RcCdzcnGdMKs1Gua1x7EGBEQTF5vujmw6EAdKnCwoYQATbqu/8AeXLK1WOLibCTMSOKVV/eZJQVivT84/U0Bwitbh+uelXLoiDPV9lU4Vxltz7Y+CRcmxEyjUPM7niVqcY4/wA0HxH+qVy5RLp7lLqeeueTMkm/ErU/yf8A9bpeFT/TcuXK59RRLLOf63U/tT/mULNnk4SoSST19O5ubsfN0i5cixro9+ob+8//ADuWizpoGGBAAJaJjj9pT35rlyc+SFHqWX8me1f/AOP/APRbhx7PmFy5HQaDBsomdn+jVP3Vy5SxmSzqq6KzZOnqKBiTEk0JMc7n1KyVT6f5kq5Xj8BOTxFfUNx4hbz+TimH06msB0GnGoAxOqYnZcuUSGi56X4ZjcPLWNadYuGgHY8QsXu9oO1v8zUq5IZQ4o9k+H0U+n7I8B8Fy5dFyIG8t9s97Ks9/wBm5EMIwiSxhMtuWgnZyVcrxgzR9GRpaQ2w1Da3Ba6lVdBueHE80i5cMviOseRmemjycPcn7p34w66a6GvIwtOCf+p/qPXLlf8Ar+RdSR0qM9TN7v38GrP9KKh0uudhxPMLlyUOaH0Zj4XLly1eFeh5z//Z"/>
          <p:cNvSpPr>
            <a:spLocks noChangeAspect="1" noChangeArrowheads="1"/>
          </p:cNvSpPr>
          <p:nvPr/>
        </p:nvSpPr>
        <p:spPr bwMode="auto">
          <a:xfrm>
            <a:off x="155575" y="-2849563"/>
            <a:ext cx="79248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8" name="Picture 12" descr="http://sydneysuhba.com/system/files/images/P10604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18" y="4002177"/>
            <a:ext cx="3096663" cy="28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3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8229600" cy="407517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3200" b="1" dirty="0" smtClean="0"/>
              <a:t>Deň </a:t>
            </a:r>
            <a:r>
              <a:rPr lang="sk-SK" sz="3200" b="1" dirty="0" err="1" smtClean="0"/>
              <a:t>Hidžry</a:t>
            </a:r>
            <a:r>
              <a:rPr lang="sk-SK" sz="3200" b="1" dirty="0" smtClean="0"/>
              <a:t> </a:t>
            </a:r>
            <a:r>
              <a:rPr lang="sk-SK" sz="3200" dirty="0" smtClean="0"/>
              <a:t>- islamský nový rok 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3200" b="1" dirty="0" err="1" smtClean="0"/>
              <a:t>Ramadán</a:t>
            </a:r>
            <a:r>
              <a:rPr lang="sk-SK" sz="3200" b="1" dirty="0"/>
              <a:t> </a:t>
            </a:r>
            <a:r>
              <a:rPr lang="sk-SK" sz="3200" dirty="0" smtClean="0"/>
              <a:t>- posvätný mesiac, v ktorom sa Moslim postí 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3200" b="1" dirty="0" err="1" smtClean="0"/>
              <a:t>Lajlat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al-kadr</a:t>
            </a:r>
            <a:r>
              <a:rPr lang="sk-SK" sz="3200" b="1" dirty="0" smtClean="0"/>
              <a:t> </a:t>
            </a:r>
            <a:r>
              <a:rPr lang="sk-SK" sz="3200" dirty="0" smtClean="0"/>
              <a:t>- spomienka na zjavenie Koránu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3200" b="1" dirty="0" err="1" smtClean="0"/>
              <a:t>Manlid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an-nabi</a:t>
            </a:r>
            <a:r>
              <a:rPr lang="sk-SK" sz="3200" b="1" dirty="0" smtClean="0"/>
              <a:t> </a:t>
            </a:r>
            <a:r>
              <a:rPr lang="sk-SK" sz="3200" dirty="0" smtClean="0"/>
              <a:t>- spomienka na narodenie Mohameda </a:t>
            </a:r>
            <a:endParaRPr lang="sk-SK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Sviatky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82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b="1" dirty="0"/>
              <a:t>Džihád je snaženie dodržiavať Božie príkazy a žiť podľa nich. </a:t>
            </a:r>
            <a:r>
              <a:rPr lang="sk-SK" dirty="0" smtClean="0"/>
              <a:t>Táto snaha je zameraná buď dovnútra proti vlastným slabostiam a nedostatkom </a:t>
            </a:r>
            <a:r>
              <a:rPr lang="sk-SK" b="1" dirty="0" smtClean="0"/>
              <a:t>(veľký džihád)</a:t>
            </a:r>
            <a:r>
              <a:rPr lang="sk-SK" dirty="0" smtClean="0"/>
              <a:t>,</a:t>
            </a:r>
            <a:r>
              <a:rPr lang="sk-SK" b="1" dirty="0" smtClean="0"/>
              <a:t> </a:t>
            </a:r>
            <a:r>
              <a:rPr lang="sk-SK" dirty="0" smtClean="0"/>
              <a:t>alebo navonok proti nedostatkom islamskej spoločnosti alebo proti pohanom – </a:t>
            </a:r>
            <a:r>
              <a:rPr lang="sk-SK" dirty="0" err="1" smtClean="0"/>
              <a:t>nemoslimom</a:t>
            </a:r>
            <a:r>
              <a:rPr lang="sk-SK" dirty="0" smtClean="0"/>
              <a:t> </a:t>
            </a:r>
            <a:r>
              <a:rPr lang="sk-SK" b="1" dirty="0" smtClean="0"/>
              <a:t>(malý džihád)</a:t>
            </a:r>
            <a:r>
              <a:rPr lang="sk-SK" dirty="0" smtClean="0"/>
              <a:t>.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Džihád </a:t>
            </a:r>
            <a:endParaRPr lang="sk-SK" dirty="0"/>
          </a:p>
        </p:txBody>
      </p:sp>
      <p:pic>
        <p:nvPicPr>
          <p:cNvPr id="5122" name="Picture 2" descr="http://special.novinky.cz/izrael/foto/dzih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87" y="3645024"/>
            <a:ext cx="43624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14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Západe sa džihád často zužuje len na pojem </a:t>
            </a:r>
            <a:r>
              <a:rPr lang="sk-SK" b="1" dirty="0"/>
              <a:t>svätej vojny</a:t>
            </a:r>
            <a:r>
              <a:rPr lang="sk-SK" dirty="0"/>
              <a:t> vedenej s cieľom </a:t>
            </a:r>
            <a:r>
              <a:rPr lang="sk-SK" b="1" dirty="0"/>
              <a:t>rozšíriť územie pod vplyvom islamu alebo brániť islam</a:t>
            </a:r>
            <a:r>
              <a:rPr lang="sk-SK" dirty="0"/>
              <a:t>.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" name="Picture 2" descr="http://static.etrend.sk/uploads/tx_media/2014/10/06/article_690_383/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4412010" cy="2448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3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2852936"/>
            <a:ext cx="8229600" cy="2592288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k-SK" b="1" dirty="0"/>
              <a:t>džihád srdcom zvaný aj džihád </a:t>
            </a:r>
            <a:r>
              <a:rPr lang="sk-SK" b="1" dirty="0" smtClean="0"/>
              <a:t>dušou </a:t>
            </a:r>
            <a:r>
              <a:rPr lang="sk-SK" dirty="0" smtClean="0"/>
              <a:t>– </a:t>
            </a:r>
            <a:r>
              <a:rPr lang="sk-SK" dirty="0"/>
              <a:t>snaha potlačiť zlo a pokušenie v sebe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k-SK" b="1" dirty="0"/>
              <a:t>džihád jazykom</a:t>
            </a:r>
            <a:r>
              <a:rPr lang="sk-SK" dirty="0"/>
              <a:t> – hovorenie pravdy a šírenie islamu slovom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k-SK" b="1" dirty="0"/>
              <a:t>džihád </a:t>
            </a:r>
            <a:r>
              <a:rPr lang="sk-SK" b="1" dirty="0" smtClean="0"/>
              <a:t>rukou </a:t>
            </a:r>
            <a:r>
              <a:rPr lang="sk-SK" dirty="0" smtClean="0"/>
              <a:t>– </a:t>
            </a:r>
            <a:r>
              <a:rPr lang="sk-SK" dirty="0"/>
              <a:t>robenie dobrých skutkov a konanie proti zlu a nespravodlivosti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k-SK" b="1" dirty="0"/>
              <a:t>džihád </a:t>
            </a:r>
            <a:r>
              <a:rPr lang="sk-SK" b="1" dirty="0" smtClean="0"/>
              <a:t>mečom </a:t>
            </a:r>
            <a:r>
              <a:rPr lang="sk-SK" dirty="0" smtClean="0"/>
              <a:t>– </a:t>
            </a:r>
            <a:r>
              <a:rPr lang="sk-SK" dirty="0"/>
              <a:t>fyzický „boj na Božej ceste“ Z týchto štyroch kategórií, len prvá je takzvaný „veľký džihád“ a ostatné sú len „malý džihád“.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džihádu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728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8229600" cy="4075176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k-SK" dirty="0"/>
              <a:t>je </a:t>
            </a:r>
            <a:r>
              <a:rPr lang="sk-SK" b="1" dirty="0"/>
              <a:t>islamská extrémistická skupina </a:t>
            </a:r>
            <a:r>
              <a:rPr lang="sk-SK" dirty="0" smtClean="0"/>
              <a:t>ovládajúca </a:t>
            </a:r>
            <a:r>
              <a:rPr lang="sk-SK" dirty="0"/>
              <a:t>územia v Iraku a </a:t>
            </a:r>
            <a:r>
              <a:rPr lang="sk-SK" dirty="0" smtClean="0"/>
              <a:t>Sýrii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sk-SK" dirty="0" smtClean="0"/>
              <a:t>nový </a:t>
            </a:r>
            <a:r>
              <a:rPr lang="sk-SK" dirty="0"/>
              <a:t>názov a myšlienka </a:t>
            </a:r>
            <a:r>
              <a:rPr lang="sk-SK" b="1" dirty="0" err="1" smtClean="0"/>
              <a:t>chalifátu</a:t>
            </a:r>
            <a:r>
              <a:rPr lang="sk-SK" b="1" dirty="0" smtClean="0"/>
              <a:t> (vláda </a:t>
            </a:r>
            <a:r>
              <a:rPr lang="sk-SK" b="1" dirty="0" err="1" smtClean="0"/>
              <a:t>kálifa</a:t>
            </a:r>
            <a:r>
              <a:rPr lang="sk-SK" b="1" dirty="0" smtClean="0"/>
              <a:t>) </a:t>
            </a:r>
            <a:r>
              <a:rPr lang="sk-SK" dirty="0"/>
              <a:t>bola široko </a:t>
            </a:r>
            <a:r>
              <a:rPr lang="sk-SK" dirty="0" smtClean="0"/>
              <a:t>kritizovaná </a:t>
            </a:r>
            <a:r>
              <a:rPr lang="sk-SK" dirty="0"/>
              <a:t>a odsúdená Organizáciou Spojených národov, rôznych vlád, a hlavného prúdu moslimských skupín, ktoré ho odmietajú </a:t>
            </a:r>
            <a:r>
              <a:rPr lang="sk-SK" dirty="0" smtClean="0"/>
              <a:t>uznať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ISIS </a:t>
            </a:r>
            <a:endParaRPr lang="sk-SK" dirty="0"/>
          </a:p>
        </p:txBody>
      </p:sp>
      <p:pic>
        <p:nvPicPr>
          <p:cNvPr id="6146" name="Picture 2" descr="http://viralsurvival.com/wp-content/uploads/2015/02/isis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4503113"/>
            <a:ext cx="4498322" cy="23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-113a.kxcdn.com/sites/default/files/styles/original_image/public/ISISflag%20copy.jpg?itok=84i6it-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3113"/>
            <a:ext cx="4716016" cy="23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Útoky ISIS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34483"/>
              </p:ext>
            </p:extLst>
          </p:nvPr>
        </p:nvGraphicFramePr>
        <p:xfrm>
          <a:off x="1187624" y="1772816"/>
          <a:ext cx="6697345" cy="30538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94255"/>
                <a:gridCol w="1463675"/>
                <a:gridCol w="1464310"/>
                <a:gridCol w="14751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effectLst/>
                        </a:rPr>
                        <a:t>zranení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mŕtvi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krajina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typ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</a:rPr>
                        <a:t>20</a:t>
                      </a:r>
                      <a:endParaRPr lang="sk-SK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effectLst/>
                        </a:rPr>
                        <a:t>Beirut,Lebon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výbuch </a:t>
                      </a:r>
                      <a:r>
                        <a:rPr lang="sk-SK" sz="1100" dirty="0">
                          <a:effectLst/>
                        </a:rPr>
                        <a:t>auta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25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23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Baghdad, Iraq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 smtClean="0">
                          <a:effectLst/>
                        </a:rPr>
                        <a:t>somovražedné</a:t>
                      </a:r>
                      <a:r>
                        <a:rPr lang="sk-SK" sz="1100" dirty="0" smtClean="0">
                          <a:effectLst/>
                        </a:rPr>
                        <a:t> </a:t>
                      </a:r>
                      <a:r>
                        <a:rPr lang="sk-SK" sz="1100" dirty="0">
                          <a:effectLst/>
                        </a:rPr>
                        <a:t>odpálenie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effectLst/>
                        </a:rPr>
                        <a:t>mnoho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26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Jarabulus, Syria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výbuch </a:t>
                      </a:r>
                      <a:r>
                        <a:rPr lang="sk-SK" sz="1100" dirty="0">
                          <a:effectLst/>
                        </a:rPr>
                        <a:t>auta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effectLst/>
                        </a:rPr>
                        <a:t>50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24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effectLst/>
                        </a:rPr>
                        <a:t>Baghdad</a:t>
                      </a:r>
                      <a:r>
                        <a:rPr lang="sk-SK" sz="1100" dirty="0">
                          <a:effectLst/>
                        </a:rPr>
                        <a:t>, </a:t>
                      </a:r>
                      <a:r>
                        <a:rPr lang="sk-SK" sz="1100" dirty="0" err="1">
                          <a:effectLst/>
                        </a:rPr>
                        <a:t>Iraq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útok </a:t>
                      </a:r>
                      <a:r>
                        <a:rPr lang="sk-SK" sz="1100" dirty="0">
                          <a:effectLst/>
                        </a:rPr>
                        <a:t>so zbraňou </a:t>
                      </a:r>
                      <a:r>
                        <a:rPr lang="sk-SK" sz="1100" dirty="0" err="1">
                          <a:effectLst/>
                        </a:rPr>
                        <a:t>následovaný</a:t>
                      </a:r>
                      <a:r>
                        <a:rPr lang="sk-SK" sz="1100" dirty="0">
                          <a:effectLst/>
                        </a:rPr>
                        <a:t> samovražedným odpálením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effectLst/>
                        </a:rPr>
                        <a:t>20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Aleppo, Governorate, Syria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výbuch </a:t>
                      </a:r>
                      <a:r>
                        <a:rPr lang="sk-SK" sz="1100" dirty="0">
                          <a:effectLst/>
                        </a:rPr>
                        <a:t>auta a </a:t>
                      </a:r>
                      <a:r>
                        <a:rPr lang="sk-SK" sz="1100" dirty="0" err="1">
                          <a:effectLst/>
                        </a:rPr>
                        <a:t>somovražedné</a:t>
                      </a:r>
                      <a:r>
                        <a:rPr lang="sk-SK" sz="1100" dirty="0">
                          <a:effectLst/>
                        </a:rPr>
                        <a:t> odpálenie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effectLst/>
                        </a:rPr>
                        <a:t>neznáme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10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effectLst/>
                        </a:rPr>
                        <a:t>Bab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r>
                        <a:rPr lang="sk-SK" sz="1100" dirty="0" err="1">
                          <a:effectLst/>
                        </a:rPr>
                        <a:t>al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r>
                        <a:rPr lang="sk-SK" sz="1100" dirty="0" err="1">
                          <a:effectLst/>
                        </a:rPr>
                        <a:t>Salam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r>
                        <a:rPr lang="sk-SK" sz="1100" dirty="0" err="1">
                          <a:effectLst/>
                        </a:rPr>
                        <a:t>border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r>
                        <a:rPr lang="sk-SK" sz="1100" dirty="0" err="1">
                          <a:effectLst/>
                        </a:rPr>
                        <a:t>crossing</a:t>
                      </a:r>
                      <a:r>
                        <a:rPr lang="sk-SK" sz="1100" dirty="0">
                          <a:effectLst/>
                        </a:rPr>
                        <a:t>, Syria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výbuch </a:t>
                      </a:r>
                      <a:r>
                        <a:rPr lang="sk-SK" sz="1100" dirty="0">
                          <a:effectLst/>
                        </a:rPr>
                        <a:t>auta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http://img.blesk.cz/img/1/full/2111919-img-syrie-islamsky-stat-kobani-dzihadisti-dzihadiste-islamis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170"/>
            <a:ext cx="4427984" cy="20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blesk.cz/img/1/normal620/2320180_isis-islamsky-stat-elton-simpson-prorok-moh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40170"/>
            <a:ext cx="4716016" cy="20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„Sto ran bi&amp;ccaron;em, jestli neum&amp;rcaron;ete smíchy.“ | na serveru Lidovky.cz | aktuální zprá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9344"/>
            <a:ext cx="3776802" cy="466120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339752" y="623731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/>
              <a:t>Sto rán bičom, ak neumriete smiechom! </a:t>
            </a:r>
            <a:endParaRPr lang="sk-SK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„Korán je na h***o, kulky nezastaví,“ stálo na titulní stránce týdeníku Charlie Hebdo v &amp;ccaron;ervenci 2013. | na serveru Lidovky.cz | aktuální zprá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673093" cy="4662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483768" y="605152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/>
              <a:t>Korán je na </a:t>
            </a:r>
            <a:r>
              <a:rPr lang="sk-SK" sz="2400" i="1" dirty="0" err="1" smtClean="0"/>
              <a:t>h***o</a:t>
            </a:r>
            <a:r>
              <a:rPr lang="sk-SK" sz="2400" i="1" dirty="0" smtClean="0"/>
              <a:t>, nezastaví ani výstrel. </a:t>
            </a:r>
            <a:endParaRPr lang="sk-SK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dyby se Mohamed dnes vrátil... Mohamed: &quot;Jsem prorok, pitom&amp;ccaron;e!&quot;. Terorista mu odpovídá: &quot;Dr&amp;zcaron; hubu, nev&amp;ecaron;&amp;rcaron;ící!&quot;. Karikatura z úvodní stránky týdeníku Charlie Hebdo. &amp;Rcaron;íjen 2014. | na serveru Lidovky.cz | aktuální zprá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776400" cy="478150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483768" y="616530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/>
              <a:t>Keby sa dnes Mohamed vrátil...</a:t>
            </a:r>
          </a:p>
          <a:p>
            <a:pPr algn="ctr"/>
            <a:endParaRPr lang="sk-SK" sz="2400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39330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/>
              <a:t>Mohamed:</a:t>
            </a:r>
          </a:p>
          <a:p>
            <a:pPr algn="ctr"/>
            <a:r>
              <a:rPr lang="sk-SK" i="1" dirty="0" smtClean="0"/>
              <a:t>„Som prorok, ty hlupák!“</a:t>
            </a:r>
            <a:endParaRPr lang="sk-SK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6444208" y="39330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/>
              <a:t>Terorista:</a:t>
            </a:r>
          </a:p>
          <a:p>
            <a:pPr algn="ctr"/>
            <a:r>
              <a:rPr lang="sk-SK" i="1" dirty="0" smtClean="0"/>
              <a:t>„Drž hubu, neveriaci!“</a:t>
            </a:r>
            <a:endParaRPr lang="sk-SK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8229600" cy="4075176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b="1" dirty="0" smtClean="0"/>
              <a:t>610 </a:t>
            </a:r>
            <a:r>
              <a:rPr lang="sk-SK" b="1" dirty="0" err="1" smtClean="0"/>
              <a:t>n.l</a:t>
            </a:r>
            <a:r>
              <a:rPr lang="sk-SK" b="1" dirty="0" smtClean="0"/>
              <a:t> </a:t>
            </a:r>
            <a:r>
              <a:rPr lang="sk-SK" dirty="0" smtClean="0"/>
              <a:t>- prvé Mohamedovo zjavenie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dirty="0" smtClean="0"/>
              <a:t>moslimský letopočet </a:t>
            </a:r>
            <a:r>
              <a:rPr lang="sk-SK" b="1" dirty="0" smtClean="0"/>
              <a:t>(</a:t>
            </a:r>
            <a:r>
              <a:rPr lang="sk-SK" b="1" dirty="0" err="1" smtClean="0"/>
              <a:t>hidžra</a:t>
            </a:r>
            <a:r>
              <a:rPr lang="sk-SK" b="1" dirty="0" smtClean="0"/>
              <a:t>) </a:t>
            </a:r>
            <a:r>
              <a:rPr lang="sk-SK" dirty="0" smtClean="0"/>
              <a:t>sa začína rokom </a:t>
            </a:r>
            <a:r>
              <a:rPr lang="sk-SK" b="1" dirty="0" smtClean="0"/>
              <a:t>622 </a:t>
            </a:r>
            <a:r>
              <a:rPr lang="sk-SK" b="1" dirty="0" err="1" smtClean="0"/>
              <a:t>n.l</a:t>
            </a:r>
            <a:r>
              <a:rPr lang="sk-SK" dirty="0" smtClean="0"/>
              <a:t>, kedy </a:t>
            </a:r>
            <a:r>
              <a:rPr lang="sk-SK" dirty="0" smtClean="0"/>
              <a:t>bol Mohamed vyhnaný z Mekky do Mediny  </a:t>
            </a:r>
            <a:endParaRPr lang="sk-SK" dirty="0" smtClean="0"/>
          </a:p>
          <a:p>
            <a:pPr algn="just"/>
            <a:endParaRPr lang="sk-SK" dirty="0" smtClean="0"/>
          </a:p>
          <a:p>
            <a:pPr marL="342900" lvl="5" indent="-342900" algn="just">
              <a:buFont typeface="Wingdings" panose="05000000000000000000" pitchFamily="2" charset="2"/>
              <a:buChar char="v"/>
            </a:pPr>
            <a:endParaRPr lang="sk-SK" dirty="0" smtClean="0"/>
          </a:p>
          <a:p>
            <a:pPr algn="just"/>
            <a:endParaRPr lang="sk-SK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Dejiny islamu </a:t>
            </a:r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1390680" y="3933056"/>
            <a:ext cx="6362641" cy="2736306"/>
            <a:chOff x="1043608" y="4005064"/>
            <a:chExt cx="6362641" cy="2736306"/>
          </a:xfrm>
        </p:grpSpPr>
        <p:pic>
          <p:nvPicPr>
            <p:cNvPr id="28674" name="Picture 2" descr="http://upload.wikimedia.org/wikipedia/commons/9/99/The_Prophet_Muhammad_and_the_Muslim_Army_at_the_Battle_of_Uhud,_from_the_Siyer-i_Nebi,_159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4005064"/>
              <a:ext cx="1728192" cy="2736306"/>
            </a:xfrm>
            <a:prstGeom prst="rect">
              <a:avLst/>
            </a:prstGeom>
            <a:noFill/>
          </p:spPr>
        </p:pic>
        <p:pic>
          <p:nvPicPr>
            <p:cNvPr id="28676" name="Picture 4" descr="http://upload.wikimedia.org/wikipedia/commons/c/ca/Muhammad_destroying_idols_-_L%27Histoire_Merveilleuse_en_Vers_de_Mahomet_BN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4005064"/>
              <a:ext cx="3096344" cy="2736304"/>
            </a:xfrm>
            <a:prstGeom prst="rect">
              <a:avLst/>
            </a:prstGeom>
            <a:noFill/>
          </p:spPr>
        </p:pic>
        <p:pic>
          <p:nvPicPr>
            <p:cNvPr id="28678" name="Picture 6" descr="http://www.ststeve.com/wp-content/uploads/2015/01/Muhammad-on-his-way-to-conquer-Mecc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4005064"/>
              <a:ext cx="1538105" cy="2736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647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sz="5400" dirty="0" smtClean="0"/>
          </a:p>
          <a:p>
            <a:r>
              <a:rPr lang="sk-SK" sz="5400" dirty="0" smtClean="0"/>
              <a:t>„</a:t>
            </a:r>
            <a:r>
              <a:rPr lang="sk-SK" sz="5400" dirty="0" err="1"/>
              <a:t>Alláhu</a:t>
            </a:r>
            <a:r>
              <a:rPr lang="sk-SK" sz="5400" dirty="0"/>
              <a:t> </a:t>
            </a:r>
            <a:r>
              <a:rPr lang="sk-SK" sz="5400" dirty="0" err="1"/>
              <a:t>akbar</a:t>
            </a:r>
            <a:r>
              <a:rPr lang="sk-SK" sz="5400" dirty="0"/>
              <a:t>“ </a:t>
            </a:r>
            <a:endParaRPr lang="sk-SK" sz="5400" dirty="0" smtClean="0"/>
          </a:p>
          <a:p>
            <a:r>
              <a:rPr lang="sk-SK" sz="2400" i="1" dirty="0" smtClean="0"/>
              <a:t>Boh je najväčší.</a:t>
            </a:r>
            <a:endParaRPr lang="sk-SK" i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Zaujímavosti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47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229600" cy="4075176"/>
          </a:xfrm>
        </p:spPr>
        <p:txBody>
          <a:bodyPr>
            <a:normAutofit/>
          </a:bodyPr>
          <a:lstStyle/>
          <a:p>
            <a:endParaRPr lang="sk-SK" sz="5400" dirty="0" smtClean="0"/>
          </a:p>
          <a:p>
            <a:r>
              <a:rPr lang="sk-SK" sz="5400" dirty="0" smtClean="0"/>
              <a:t>Zákon či voľba? </a:t>
            </a:r>
            <a:endParaRPr lang="sk-SK" sz="5400" dirty="0"/>
          </a:p>
        </p:txBody>
      </p:sp>
      <p:pic>
        <p:nvPicPr>
          <p:cNvPr id="4" name="Obrázok 3" descr="hižá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313" y="3738394"/>
            <a:ext cx="3275856" cy="2694819"/>
          </a:xfrm>
          <a:prstGeom prst="rect">
            <a:avLst/>
          </a:prstGeom>
        </p:spPr>
      </p:pic>
      <p:pic>
        <p:nvPicPr>
          <p:cNvPr id="5" name="Obrázok 4" descr="bu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3738393"/>
            <a:ext cx="2111424" cy="2694819"/>
          </a:xfrm>
          <a:prstGeom prst="rect">
            <a:avLst/>
          </a:prstGeom>
        </p:spPr>
      </p:pic>
      <p:pic>
        <p:nvPicPr>
          <p:cNvPr id="6" name="Obrázok 5" descr="niq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09" y="3738393"/>
            <a:ext cx="1904504" cy="269481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493145" y="64332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HIŽÁB 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902965" y="64404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NIQAB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167264" y="64305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BURKA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11901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400" dirty="0" smtClean="0"/>
          </a:p>
          <a:p>
            <a:r>
              <a:rPr lang="cs-CZ" sz="2400" dirty="0" err="1" smtClean="0"/>
              <a:t>Islam</a:t>
            </a:r>
            <a:r>
              <a:rPr lang="cs-CZ" sz="2400" dirty="0" smtClean="0"/>
              <a:t> </a:t>
            </a:r>
            <a:r>
              <a:rPr lang="cs-CZ" sz="2400" dirty="0"/>
              <a:t>umožňuje </a:t>
            </a:r>
            <a:r>
              <a:rPr lang="cs-CZ" sz="2400" b="1" dirty="0" err="1"/>
              <a:t>mnohoženstvo</a:t>
            </a:r>
            <a:r>
              <a:rPr lang="cs-CZ" sz="2400" dirty="0"/>
              <a:t> s </a:t>
            </a:r>
            <a:r>
              <a:rPr lang="cs-CZ" sz="2400" dirty="0" err="1"/>
              <a:t>maximálnym</a:t>
            </a:r>
            <a:r>
              <a:rPr lang="cs-CZ" sz="2400" dirty="0"/>
              <a:t> </a:t>
            </a:r>
            <a:r>
              <a:rPr lang="cs-CZ" sz="2400" dirty="0" err="1"/>
              <a:t>počtom</a:t>
            </a:r>
            <a:r>
              <a:rPr lang="cs-CZ" sz="2400" dirty="0"/>
              <a:t> </a:t>
            </a:r>
            <a:r>
              <a:rPr lang="cs-CZ" sz="2400" dirty="0" err="1"/>
              <a:t>štyroch</a:t>
            </a:r>
            <a:r>
              <a:rPr lang="cs-CZ" sz="2400" dirty="0"/>
              <a:t> </a:t>
            </a:r>
            <a:r>
              <a:rPr lang="cs-CZ" sz="2400" dirty="0" err="1" smtClean="0"/>
              <a:t>manželiek</a:t>
            </a:r>
            <a:r>
              <a:rPr lang="cs-CZ" sz="2400" dirty="0" smtClean="0"/>
              <a:t>.</a:t>
            </a:r>
            <a:r>
              <a:rPr lang="sk-SK" sz="2400" i="1" dirty="0"/>
              <a:t> </a:t>
            </a:r>
          </a:p>
          <a:p>
            <a:endParaRPr lang="sk-SK" dirty="0"/>
          </a:p>
        </p:txBody>
      </p:sp>
      <p:pic>
        <p:nvPicPr>
          <p:cNvPr id="8194" name="Picture 2" descr="http://upload.wikimedia.org/wikipedia/commons/a/ac/Rosati_harem-d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246868" cy="32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2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err="1" smtClean="0"/>
              <a:t>Islam</a:t>
            </a:r>
            <a:r>
              <a:rPr lang="cs-CZ" sz="2400" dirty="0" smtClean="0"/>
              <a:t> </a:t>
            </a:r>
            <a:r>
              <a:rPr lang="cs-CZ" sz="2400" b="1" dirty="0"/>
              <a:t>zakazuje </a:t>
            </a:r>
            <a:r>
              <a:rPr lang="cs-CZ" sz="2400" b="1" dirty="0" err="1"/>
              <a:t>piť</a:t>
            </a:r>
            <a:r>
              <a:rPr lang="cs-CZ" sz="2400" b="1" dirty="0"/>
              <a:t> tvrdý alkohol</a:t>
            </a:r>
            <a:r>
              <a:rPr lang="cs-CZ" sz="2400" dirty="0"/>
              <a:t>, teda alkohol, </a:t>
            </a:r>
            <a:r>
              <a:rPr lang="cs-CZ" sz="2400" dirty="0" err="1"/>
              <a:t>ktorý</a:t>
            </a:r>
            <a:r>
              <a:rPr lang="cs-CZ" sz="2400" dirty="0"/>
              <a:t> </a:t>
            </a:r>
            <a:r>
              <a:rPr lang="cs-CZ" sz="2400" dirty="0" err="1"/>
              <a:t>vznikol</a:t>
            </a:r>
            <a:r>
              <a:rPr lang="cs-CZ" sz="2400" dirty="0"/>
              <a:t> </a:t>
            </a:r>
            <a:r>
              <a:rPr lang="cs-CZ" sz="2400" dirty="0" err="1"/>
              <a:t>kvasením</a:t>
            </a:r>
            <a:r>
              <a:rPr lang="cs-CZ" sz="2400" dirty="0"/>
              <a:t> </a:t>
            </a:r>
            <a:r>
              <a:rPr lang="cs-CZ" sz="2400" dirty="0" err="1"/>
              <a:t>alebo</a:t>
            </a:r>
            <a:r>
              <a:rPr lang="cs-CZ" sz="2400" dirty="0"/>
              <a:t> pálením.</a:t>
            </a:r>
            <a:endParaRPr lang="sk-SK" sz="2400" i="1" dirty="0"/>
          </a:p>
          <a:p>
            <a:endParaRPr lang="sk-SK" dirty="0"/>
          </a:p>
        </p:txBody>
      </p:sp>
      <p:pic>
        <p:nvPicPr>
          <p:cNvPr id="3074" name="Picture 2" descr="http://gallerisvinestien.dk/wp-content/uploads/2014/10/alko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05064"/>
            <a:ext cx="4985792" cy="240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42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err="1" smtClean="0"/>
              <a:t>Islam</a:t>
            </a:r>
            <a:r>
              <a:rPr lang="cs-CZ" sz="2400" dirty="0" smtClean="0"/>
              <a:t> </a:t>
            </a:r>
            <a:r>
              <a:rPr lang="cs-CZ" sz="2400" b="1" dirty="0"/>
              <a:t>zakazuje </a:t>
            </a:r>
            <a:r>
              <a:rPr lang="cs-CZ" sz="2400" b="1" dirty="0" err="1"/>
              <a:t>jesť</a:t>
            </a:r>
            <a:r>
              <a:rPr lang="cs-CZ" sz="2400" b="1" dirty="0"/>
              <a:t> </a:t>
            </a:r>
            <a:r>
              <a:rPr lang="cs-CZ" sz="2400" b="1" dirty="0" err="1"/>
              <a:t>bravčové</a:t>
            </a:r>
            <a:r>
              <a:rPr lang="cs-CZ" sz="2400" b="1" dirty="0"/>
              <a:t> </a:t>
            </a:r>
            <a:r>
              <a:rPr lang="cs-CZ" sz="2400" b="1" dirty="0" err="1"/>
              <a:t>mäso</a:t>
            </a:r>
            <a:r>
              <a:rPr lang="cs-CZ" sz="2400" dirty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422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4000" b="1" dirty="0" smtClean="0"/>
              <a:t>Za pozornosť ďakujú: </a:t>
            </a:r>
          </a:p>
          <a:p>
            <a:endParaRPr lang="sk-SK" dirty="0" smtClean="0"/>
          </a:p>
          <a:p>
            <a:r>
              <a:rPr lang="sk-SK" sz="3200" b="1" dirty="0" smtClean="0"/>
              <a:t>Natália </a:t>
            </a:r>
            <a:r>
              <a:rPr lang="sk-SK" sz="3200" b="1" dirty="0" err="1" smtClean="0"/>
              <a:t>Bašistová</a:t>
            </a:r>
            <a:r>
              <a:rPr lang="sk-SK" sz="3200" b="1" dirty="0" smtClean="0"/>
              <a:t> </a:t>
            </a:r>
          </a:p>
          <a:p>
            <a:r>
              <a:rPr lang="sk-SK" sz="3200" b="1" dirty="0" smtClean="0"/>
              <a:t>Laura </a:t>
            </a:r>
            <a:r>
              <a:rPr lang="sk-SK" sz="3200" b="1" dirty="0" err="1" smtClean="0"/>
              <a:t>Blažovská</a:t>
            </a:r>
            <a:r>
              <a:rPr lang="sk-SK" sz="3200" b="1" dirty="0" smtClean="0"/>
              <a:t> </a:t>
            </a:r>
          </a:p>
          <a:p>
            <a:r>
              <a:rPr lang="sk-SK" sz="3200" b="1" dirty="0" smtClean="0"/>
              <a:t>Lukáš Kráľ</a:t>
            </a:r>
          </a:p>
          <a:p>
            <a:r>
              <a:rPr lang="sk-SK" sz="3200" b="1" dirty="0" smtClean="0"/>
              <a:t>Samuel Ondrija </a:t>
            </a:r>
          </a:p>
          <a:p>
            <a:r>
              <a:rPr lang="sk-SK" sz="3200" b="1" dirty="0" smtClean="0"/>
              <a:t>Adam </a:t>
            </a:r>
            <a:r>
              <a:rPr lang="sk-SK" sz="3200" b="1" dirty="0" err="1" smtClean="0"/>
              <a:t>Pončák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11281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dirty="0" smtClean="0"/>
              <a:t>jeho učenie sa stretlo najskôr s posmeškami a nedôverou (medzi kočovnými arabskými národmi bol predtým rozšírený </a:t>
            </a:r>
            <a:r>
              <a:rPr lang="sk-SK" b="1" dirty="0" smtClean="0"/>
              <a:t>polyteizmus</a:t>
            </a:r>
            <a:r>
              <a:rPr lang="sk-SK" dirty="0" smtClean="0"/>
              <a:t> - až 365 bohov)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dirty="0" smtClean="0"/>
              <a:t>pochádzal z vplyvného rodu </a:t>
            </a:r>
            <a:r>
              <a:rPr lang="sk-SK" dirty="0" err="1" smtClean="0"/>
              <a:t>Kurajšovcov</a:t>
            </a:r>
            <a:r>
              <a:rPr lang="sk-SK" dirty="0" smtClean="0"/>
              <a:t>, </a:t>
            </a:r>
            <a:r>
              <a:rPr lang="sk-SK" b="1" dirty="0" smtClean="0"/>
              <a:t>ale</a:t>
            </a:r>
            <a:r>
              <a:rPr lang="sk-SK" dirty="0" smtClean="0"/>
              <a:t> z chudobnej a nízko postavenej vetvy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dirty="0" smtClean="0"/>
              <a:t>za prvú moslimskú obec, ktorú „vybudoval“, sa považuje </a:t>
            </a:r>
            <a:r>
              <a:rPr lang="sk-SK" b="1" dirty="0" smtClean="0"/>
              <a:t>Medina </a:t>
            </a:r>
            <a:r>
              <a:rPr lang="sk-SK" i="1" dirty="0" smtClean="0"/>
              <a:t>(mesto prorokovo)</a:t>
            </a:r>
            <a:endParaRPr lang="sk-SK" i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Mohamedovo súženie </a:t>
            </a:r>
            <a:endParaRPr lang="sk-SK" dirty="0"/>
          </a:p>
        </p:txBody>
      </p:sp>
      <p:pic>
        <p:nvPicPr>
          <p:cNvPr id="1026" name="Picture 2" descr="http://i.idnes.cz/10/032/gal/FRO31ddf9_Mao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2842821" cy="18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ccos.com/pics/pic/muhammad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87" y="4365104"/>
            <a:ext cx="3853923" cy="18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sz="3600" b="1" dirty="0" smtClean="0"/>
          </a:p>
          <a:p>
            <a:r>
              <a:rPr lang="sk-SK" sz="3600" b="1" dirty="0" smtClean="0"/>
              <a:t>kalif </a:t>
            </a:r>
            <a:r>
              <a:rPr lang="sk-SK" sz="3600" dirty="0" smtClean="0"/>
              <a:t>- titul používaný pre nástupcu Mohameda</a:t>
            </a:r>
            <a:r>
              <a:rPr lang="en-US" sz="3600" dirty="0" smtClean="0"/>
              <a:t>;  </a:t>
            </a:r>
            <a:r>
              <a:rPr lang="en-US" sz="3600" dirty="0" err="1" smtClean="0"/>
              <a:t>najv</a:t>
            </a:r>
            <a:r>
              <a:rPr lang="sk-SK" sz="3600" dirty="0" err="1" smtClean="0"/>
              <a:t>yššia</a:t>
            </a:r>
            <a:r>
              <a:rPr lang="sk-SK" sz="3600" dirty="0" smtClean="0"/>
              <a:t> duchovná autorita</a:t>
            </a:r>
            <a:r>
              <a:rPr lang="en-US" sz="3600" dirty="0" smtClean="0"/>
              <a:t>; </a:t>
            </a:r>
            <a:r>
              <a:rPr lang="en-US" sz="3600" i="1" dirty="0" err="1" smtClean="0"/>
              <a:t>pou</a:t>
            </a:r>
            <a:r>
              <a:rPr lang="sk-SK" sz="3600" i="1" dirty="0" err="1" smtClean="0"/>
              <a:t>žívali</a:t>
            </a:r>
            <a:r>
              <a:rPr lang="sk-SK" sz="3600" i="1" dirty="0" smtClean="0"/>
              <a:t> arabskí vládcovia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395536" y="3356992"/>
            <a:ext cx="8229600" cy="1728192"/>
          </a:xfrm>
        </p:spPr>
        <p:txBody>
          <a:bodyPr/>
          <a:lstStyle/>
          <a:p>
            <a:r>
              <a:rPr lang="sk-SK" sz="3600" b="1" dirty="0"/>
              <a:t>Alah</a:t>
            </a:r>
            <a:r>
              <a:rPr lang="sk-SK" sz="3600" dirty="0"/>
              <a:t> - označenie najvyššej božskej </a:t>
            </a:r>
            <a:r>
              <a:rPr lang="sk-SK" sz="3600" dirty="0" smtClean="0"/>
              <a:t>bytosti</a:t>
            </a:r>
          </a:p>
          <a:p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77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nájdete moslimov? </a:t>
            </a:r>
            <a:endParaRPr lang="sk-SK" dirty="0"/>
          </a:p>
        </p:txBody>
      </p:sp>
      <p:pic>
        <p:nvPicPr>
          <p:cNvPr id="4" name="Picture 2" descr="http://upload.wikimedia.org/wikipedia/commons/6/68/Islam_vo_sve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28992" cy="468611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736304" y="1808311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274264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112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8229600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sk-SK" sz="2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k-SK" sz="2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4000" dirty="0" err="1" smtClean="0"/>
              <a:t>Kálifovia</a:t>
            </a:r>
            <a:r>
              <a:rPr lang="sk-SK" sz="4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4000" dirty="0" err="1" smtClean="0"/>
              <a:t>Šiíti</a:t>
            </a:r>
            <a:r>
              <a:rPr lang="sk-SK" sz="4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4000" dirty="0" err="1" smtClean="0"/>
              <a:t>Sunniti</a:t>
            </a:r>
            <a:r>
              <a:rPr lang="sk-SK" sz="4000" dirty="0" smtClean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sk-SK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rozdelili?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557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err="1" smtClean="0"/>
              <a:t>Sunniti</a:t>
            </a:r>
            <a:r>
              <a:rPr lang="sk-SK" b="1" dirty="0" smtClean="0"/>
              <a:t> a </a:t>
            </a:r>
            <a:r>
              <a:rPr lang="sk-SK" b="1" dirty="0" err="1"/>
              <a:t>šiiti</a:t>
            </a:r>
            <a:r>
              <a:rPr lang="sk-SK" b="1" dirty="0"/>
              <a:t> sa rozchádzajú v názore na to, kto bol prvý kalif </a:t>
            </a:r>
            <a:r>
              <a:rPr lang="sk-SK" b="1" dirty="0" smtClean="0"/>
              <a:t>islamu. </a:t>
            </a:r>
            <a:r>
              <a:rPr lang="sk-SK" dirty="0"/>
              <a:t>Podľa </a:t>
            </a:r>
            <a:r>
              <a:rPr lang="sk-SK" dirty="0" err="1"/>
              <a:t>sunnitskej</a:t>
            </a:r>
            <a:r>
              <a:rPr lang="sk-SK" dirty="0"/>
              <a:t> tradície bol prvým kalifom </a:t>
            </a:r>
            <a:r>
              <a:rPr lang="sk-SK" b="1" dirty="0"/>
              <a:t>Abú </a:t>
            </a:r>
            <a:r>
              <a:rPr lang="sk-SK" b="1" dirty="0" err="1"/>
              <a:t>Bakr</a:t>
            </a:r>
            <a:r>
              <a:rPr lang="sk-SK" b="1" dirty="0"/>
              <a:t> </a:t>
            </a:r>
            <a:r>
              <a:rPr lang="sk-SK" b="1" dirty="0" err="1"/>
              <a:t>as-Siddík</a:t>
            </a:r>
            <a:r>
              <a:rPr lang="sk-SK" dirty="0"/>
              <a:t>, svokor Proroka </a:t>
            </a:r>
            <a:r>
              <a:rPr lang="sk-SK" dirty="0" smtClean="0"/>
              <a:t>Mohameda</a:t>
            </a:r>
            <a:r>
              <a:rPr lang="sk-SK" dirty="0"/>
              <a:t>, ktorý bol zvolený za vodcu v roku 632. </a:t>
            </a:r>
            <a:endParaRPr lang="sk-SK" dirty="0" smtClean="0"/>
          </a:p>
          <a:p>
            <a:r>
              <a:rPr lang="sk-SK" dirty="0" smtClean="0"/>
              <a:t>Podľa </a:t>
            </a:r>
            <a:r>
              <a:rPr lang="sk-SK" dirty="0" err="1"/>
              <a:t>šiitskej</a:t>
            </a:r>
            <a:r>
              <a:rPr lang="sk-SK" dirty="0"/>
              <a:t> tradície sa mal prvým kalifom stať </a:t>
            </a:r>
            <a:r>
              <a:rPr lang="sk-SK" dirty="0" err="1"/>
              <a:t>Mohammadov</a:t>
            </a:r>
            <a:r>
              <a:rPr lang="sk-SK" dirty="0"/>
              <a:t> bratranec a zať </a:t>
            </a:r>
            <a:r>
              <a:rPr lang="sk-SK" b="1" dirty="0" err="1"/>
              <a:t>Alí</a:t>
            </a:r>
            <a:r>
              <a:rPr lang="sk-SK" b="1" dirty="0"/>
              <a:t> </a:t>
            </a:r>
            <a:r>
              <a:rPr lang="sk-SK" b="1" dirty="0" err="1"/>
              <a:t>ibn</a:t>
            </a:r>
            <a:r>
              <a:rPr lang="sk-SK" b="1" dirty="0"/>
              <a:t> </a:t>
            </a:r>
            <a:r>
              <a:rPr lang="sk-SK" b="1" dirty="0" err="1"/>
              <a:t>Abí</a:t>
            </a:r>
            <a:r>
              <a:rPr lang="sk-SK" b="1" dirty="0"/>
              <a:t> </a:t>
            </a:r>
            <a:r>
              <a:rPr lang="sk-SK" b="1" dirty="0" err="1"/>
              <a:t>Tálib</a:t>
            </a:r>
            <a:r>
              <a:rPr lang="sk-SK" dirty="0"/>
              <a:t>, pretože bol pokrvným príbuzným Proroka.</a:t>
            </a:r>
          </a:p>
        </p:txBody>
      </p:sp>
    </p:spTree>
    <p:extLst>
      <p:ext uri="{BB962C8B-B14F-4D97-AF65-F5344CB8AC3E}">
        <p14:creationId xmlns:p14="http://schemas.microsoft.com/office/powerpoint/2010/main" val="220358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223</TotalTime>
  <Words>710</Words>
  <Application>Microsoft Office PowerPoint</Application>
  <PresentationFormat>Prezentácia na obrazovke (4:3)</PresentationFormat>
  <Paragraphs>149</Paragraphs>
  <Slides>35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6" baseType="lpstr">
      <vt:lpstr>BlackTie</vt:lpstr>
      <vt:lpstr>Islam</vt:lpstr>
      <vt:lpstr>Prezentácia programu PowerPoint</vt:lpstr>
      <vt:lpstr>Dejiny islamu </vt:lpstr>
      <vt:lpstr>Mohamedovo súženie </vt:lpstr>
      <vt:lpstr>Prezentácia programu PowerPoint</vt:lpstr>
      <vt:lpstr>Prezentácia programu PowerPoint</vt:lpstr>
      <vt:lpstr>Kde nájdete moslimov? </vt:lpstr>
      <vt:lpstr>Ako sa rozdelili? </vt:lpstr>
      <vt:lpstr>Prezentácia programu PowerPoint</vt:lpstr>
      <vt:lpstr>Islamský svet </vt:lpstr>
      <vt:lpstr>MEKKA </vt:lpstr>
      <vt:lpstr>KÁba</vt:lpstr>
      <vt:lpstr>Piliere islamu </vt:lpstr>
      <vt:lpstr>Prezentácia programu PowerPoint</vt:lpstr>
      <vt:lpstr>Prezentácia programu PowerPoint</vt:lpstr>
      <vt:lpstr>Prezentácia programu PowerPoint</vt:lpstr>
      <vt:lpstr>Prezentácia programu PowerPoint</vt:lpstr>
      <vt:lpstr>Korán </vt:lpstr>
      <vt:lpstr>Mešity </vt:lpstr>
      <vt:lpstr>Prezentácia programu PowerPoint</vt:lpstr>
      <vt:lpstr>Sviatky </vt:lpstr>
      <vt:lpstr>Džihád </vt:lpstr>
      <vt:lpstr>Prezentácia programu PowerPoint</vt:lpstr>
      <vt:lpstr>Druhy džihádu </vt:lpstr>
      <vt:lpstr>ISIS </vt:lpstr>
      <vt:lpstr>Útoky ISIS</vt:lpstr>
      <vt:lpstr>Prezentácia programu PowerPoint</vt:lpstr>
      <vt:lpstr>Prezentácia programu PowerPoint</vt:lpstr>
      <vt:lpstr>Prezentácia programu PowerPoint</vt:lpstr>
      <vt:lpstr>Zaujímavosti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Samuel</dc:creator>
  <cp:lastModifiedBy>Samuel</cp:lastModifiedBy>
  <cp:revision>25</cp:revision>
  <dcterms:created xsi:type="dcterms:W3CDTF">2015-06-09T18:07:17Z</dcterms:created>
  <dcterms:modified xsi:type="dcterms:W3CDTF">2015-06-11T04:20:37Z</dcterms:modified>
</cp:coreProperties>
</file>