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8" autoAdjust="0"/>
  </p:normalViewPr>
  <p:slideViewPr>
    <p:cSldViewPr>
      <p:cViewPr>
        <p:scale>
          <a:sx n="60" d="100"/>
          <a:sy n="60" d="100"/>
        </p:scale>
        <p:origin x="-308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8548-168B-4AAD-A364-8CBE3BA16CAD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DD3F4-DC4F-4FD3-837D-1B8C3597C13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8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5%A0ovinismus" TargetMode="External"/><Relationship Id="rId3" Type="http://schemas.openxmlformats.org/officeDocument/2006/relationships/hyperlink" Target="https://cs.wikipedia.org/wiki/Tradicionalismus" TargetMode="External"/><Relationship Id="rId7" Type="http://schemas.openxmlformats.org/officeDocument/2006/relationships/hyperlink" Target="https://cs.wikipedia.org/wiki/Nacionalismus#cite_note-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Charles_de_Gaulle" TargetMode="External"/><Relationship Id="rId11" Type="http://schemas.openxmlformats.org/officeDocument/2006/relationships/hyperlink" Target="https://cs.wikipedia.org/w/index.php?title=Nacisty&amp;action=edit&amp;redlink=1" TargetMode="External"/><Relationship Id="rId5" Type="http://schemas.openxmlformats.org/officeDocument/2006/relationships/hyperlink" Target="https://cs.wikipedia.org/wiki/Americk%C3%A1_v%C3%A1lka_za_nez%C3%A1vislost" TargetMode="External"/><Relationship Id="rId10" Type="http://schemas.openxmlformats.org/officeDocument/2006/relationships/hyperlink" Target="https://cs.wikipedia.org/wiki/Antisemitismus" TargetMode="External"/><Relationship Id="rId4" Type="http://schemas.openxmlformats.org/officeDocument/2006/relationships/hyperlink" Target="https://cs.wikipedia.org/wiki/Mayflower" TargetMode="External"/><Relationship Id="rId9" Type="http://schemas.openxmlformats.org/officeDocument/2006/relationships/hyperlink" Target="https://cs.wikipedia.org/wiki/Rasismu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1" dirty="0" smtClean="0"/>
              <a:t>teória</a:t>
            </a:r>
            <a:r>
              <a:rPr lang="sk-SK" dirty="0" smtClean="0"/>
              <a:t> (politický smer), ktorá tvrdí, že príslušníci jedného národa majú právo spojiť sa a vytvoriť si suverénny národný štát</a:t>
            </a:r>
          </a:p>
          <a:p>
            <a:pPr algn="just"/>
            <a:r>
              <a:rPr lang="sk-SK" b="1" dirty="0" smtClean="0"/>
              <a:t>ideológia a politika</a:t>
            </a:r>
            <a:r>
              <a:rPr lang="sk-SK" dirty="0" smtClean="0"/>
              <a:t> založená na presvedčení o výnimočnosti vlastného národa, bojujúca proti cudzej nadvláde, sledujúca národné záujmy</a:t>
            </a:r>
          </a:p>
          <a:p>
            <a:pPr algn="just"/>
            <a:r>
              <a:rPr lang="sk-SK" dirty="0" smtClean="0"/>
              <a:t>vlastenectvo alebo vedomie príslušnosti k istému národu</a:t>
            </a:r>
          </a:p>
          <a:p>
            <a:pPr algn="just"/>
            <a:r>
              <a:rPr lang="sk-SK" dirty="0" smtClean="0"/>
              <a:t>Nacionalizmus môže v extrémnych prípadov prerásť do:</a:t>
            </a:r>
          </a:p>
          <a:p>
            <a:pPr algn="just"/>
            <a:r>
              <a:rPr lang="sk-SK" dirty="0" smtClean="0"/>
              <a:t>nacionálneho šovinizmu (nenávisti voči iným národom a ich prenasledovanie)</a:t>
            </a:r>
          </a:p>
          <a:p>
            <a:pPr algn="just"/>
            <a:r>
              <a:rPr lang="sk-SK" dirty="0" smtClean="0"/>
              <a:t>xenofóbie (uzavretosti a nedôvery utláčaných národov voči ostatným národom)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D3F4-DC4F-4FD3-837D-1B8C3597C137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Liberální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vychází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předpokladu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přirozeně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dělí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národy a každý národ má svoji identitu.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tématem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věrnost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sebeurčení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národa,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vede k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vytvoření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národního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státu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konzervativního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jednoty národa.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tím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stává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jednou z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radicionalismus"/>
              </a:rPr>
              <a:t>tradicionalismu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projevuje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neustálým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ohlížením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minulosti (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USA,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neustálé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zdůrazňování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yflower"/>
              </a:rPr>
              <a:t>Otců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yflower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yflower"/>
              </a:rPr>
              <a:t>poutníků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merická válka za nezávislost"/>
              </a:rPr>
              <a:t>Války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merická válka za nezávislost"/>
              </a:rPr>
              <a:t> za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merická válka za nezávislost"/>
              </a:rPr>
              <a:t>nezávislost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představitele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tohoto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proudu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 de Gaulle"/>
              </a:rPr>
              <a:t>Charles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 de Gaulle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 de Gaulle"/>
              </a:rPr>
              <a:t>de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 de Gaulle"/>
              </a:rPr>
              <a:t> 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 de Gaulle"/>
              </a:rPr>
              <a:t>Gaulle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Rozpínavý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pravým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opakem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zásadové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sebeurčení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národa (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liberální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projevuje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především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agresivitou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militarismem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výrazně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spojován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koloniální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expanzí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evropským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imperialismem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Spojeném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království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začalo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nové slovo </a:t>
            </a:r>
            <a:r>
              <a:rPr lang="sk-SK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jingoism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hurávlastenectví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měla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popsat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tato nálada –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lidový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nacionalismus.</a:t>
            </a:r>
            <a:r>
              <a:rPr lang="sk-S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[3]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Tradiční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německý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nacionalismus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vykazoval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znaky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Šovinismus"/>
              </a:rPr>
              <a:t>šovinismu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nejvýrazněji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projevil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Rasismus"/>
              </a:rPr>
              <a:t>rasistických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Antisemitismus"/>
              </a:rPr>
              <a:t>antisemitských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teoriích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rozvíjených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k-SK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Nacisty (stránka neexistuje)"/>
              </a:rPr>
              <a:t>nacisty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D3F4-DC4F-4FD3-837D-1B8C3597C13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17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8949A1-B38B-47AA-85E6-292D875AD693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375D60-9D49-492F-90F9-10FEDDD9808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1" y="476673"/>
            <a:ext cx="7479178" cy="4464495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152128"/>
          </a:xfrm>
          <a:noFill/>
        </p:spPr>
        <p:txBody>
          <a:bodyPr>
            <a:noAutofit/>
          </a:bodyPr>
          <a:lstStyle/>
          <a:p>
            <a:r>
              <a:rPr lang="sk-SK" sz="8500" dirty="0" smtClean="0">
                <a:solidFill>
                  <a:schemeClr val="bg1"/>
                </a:solidFill>
              </a:rPr>
              <a:t>NACIONALIZMUS</a:t>
            </a:r>
            <a:endParaRPr lang="sk-SK" sz="8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333" y1="51732" x2="51000" y2="53580"/>
                        <a14:foregroundMark x1="74333" y1="80831" x2="84333" y2="86836"/>
                        <a14:foregroundMark x1="21333" y1="76905" x2="28000" y2="81062"/>
                        <a14:foregroundMark x1="51000" y1="75058" x2="54000" y2="81062"/>
                        <a14:foregroundMark x1="44333" y1="11547" x2="61000" y2="18476"/>
                        <a14:backgroundMark x1="34000" y1="36028" x2="55667" y2="42263"/>
                        <a14:backgroundMark x1="57333" y1="95381" x2="57333" y2="95381"/>
                        <a14:backgroundMark x1="43333" y1="95612" x2="43333" y2="9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040560" cy="727520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Príbuzné smery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359421"/>
            <a:ext cx="9144000" cy="4525963"/>
          </a:xfrm>
        </p:spPr>
        <p:txBody>
          <a:bodyPr/>
          <a:lstStyle/>
          <a:p>
            <a:pPr algn="ctr"/>
            <a:r>
              <a:rPr lang="sk-SK" dirty="0" smtClean="0"/>
              <a:t>Fašizmus</a:t>
            </a:r>
          </a:p>
          <a:p>
            <a:pPr algn="ctr"/>
            <a:r>
              <a:rPr lang="sk-SK" dirty="0" smtClean="0"/>
              <a:t>Nacizmus</a:t>
            </a:r>
          </a:p>
          <a:p>
            <a:pPr algn="ctr"/>
            <a:r>
              <a:rPr lang="sk-SK" dirty="0" err="1" smtClean="0"/>
              <a:t>Pannacionalizmus</a:t>
            </a:r>
            <a:endParaRPr lang="sk-SK" dirty="0" smtClean="0"/>
          </a:p>
          <a:p>
            <a:pPr algn="ctr"/>
            <a:r>
              <a:rPr lang="sk-SK" dirty="0" smtClean="0"/>
              <a:t>Separatizmus</a:t>
            </a:r>
          </a:p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Ďakujeme za pozornosť!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dirty="0" smtClean="0"/>
              <a:t>Zuzana </a:t>
            </a:r>
            <a:r>
              <a:rPr lang="sk-SK" sz="2800" dirty="0" err="1" smtClean="0"/>
              <a:t>Sepešiová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dirty="0" smtClean="0"/>
              <a:t>Sylvia </a:t>
            </a:r>
            <a:r>
              <a:rPr lang="sk-SK" sz="2800" dirty="0" err="1" smtClean="0"/>
              <a:t>Makarová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dirty="0" smtClean="0"/>
              <a:t>Veronika Franková</a:t>
            </a:r>
          </a:p>
          <a:p>
            <a:pPr marL="0" indent="0" algn="ctr">
              <a:buNone/>
            </a:pPr>
            <a:r>
              <a:rPr lang="sk-SK" sz="2800" dirty="0" smtClean="0"/>
              <a:t>Natália </a:t>
            </a:r>
            <a:r>
              <a:rPr lang="sk-SK" sz="2800" dirty="0" err="1" smtClean="0"/>
              <a:t>Bašistová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dirty="0" smtClean="0"/>
              <a:t>Miriam </a:t>
            </a:r>
            <a:r>
              <a:rPr lang="sk-SK" sz="2800" dirty="0" err="1" smtClean="0"/>
              <a:t>Tančinová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dirty="0" smtClean="0"/>
              <a:t>Lukáš Kráľ</a:t>
            </a:r>
          </a:p>
          <a:p>
            <a:pPr marL="0" indent="0" algn="ctr">
              <a:buNone/>
            </a:pPr>
            <a:r>
              <a:rPr lang="sk-SK" sz="2800" dirty="0" smtClean="0"/>
              <a:t>Samuel </a:t>
            </a:r>
            <a:r>
              <a:rPr lang="sk-SK" sz="2800" dirty="0" err="1" smtClean="0"/>
              <a:t>Ondrija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dirty="0" smtClean="0"/>
              <a:t>Andrej </a:t>
            </a:r>
            <a:r>
              <a:rPr lang="sk-SK" sz="2800" dirty="0" err="1" smtClean="0"/>
              <a:t>Hofer</a:t>
            </a:r>
            <a:endParaRPr lang="sk-SK" sz="2800" dirty="0" smtClean="0"/>
          </a:p>
          <a:p>
            <a:pPr marL="0" indent="0" algn="ctr">
              <a:buNone/>
            </a:pPr>
            <a:r>
              <a:rPr lang="sk-SK" sz="2800" smtClean="0"/>
              <a:t>II.C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513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24" y="-99392"/>
            <a:ext cx="4640752" cy="70567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5734996"/>
            <a:ext cx="9144000" cy="1150387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95102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  <a:latin typeface="+mj-lt"/>
              </a:rPr>
              <a:t>A TY SI HRDÝ NA SVOJ NÁROD?!</a:t>
            </a:r>
            <a:endParaRPr lang="sk-SK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2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Nacionalizmus je...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760441"/>
            <a:ext cx="9144000" cy="1612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POVYŠUJÚCA VLASTNÝ NÁROD NAD ABSOLÚTNO, ZDÔRAZŇUJÚCA A OSLAVUJÚCA NÁRODNÝ CIT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248650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800" b="1" dirty="0" smtClean="0"/>
              <a:t>IDEOLÓGIA</a:t>
            </a:r>
            <a:endParaRPr lang="sk-SK" sz="880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611560" y="4725144"/>
            <a:ext cx="79208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75556" y="4689140"/>
            <a:ext cx="72008" cy="72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8496436" y="4689140"/>
            <a:ext cx="72008" cy="72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Nacionalizmus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Z latinčiny: Národ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Vznikol koncom 18., začiatkom 19. storočia najmä pod vplyvom </a:t>
            </a:r>
            <a:r>
              <a:rPr lang="sk-SK" b="1" dirty="0" smtClean="0">
                <a:solidFill>
                  <a:schemeClr val="tx1"/>
                </a:solidFill>
              </a:rPr>
              <a:t>Napoleonských vojen</a:t>
            </a:r>
            <a:r>
              <a:rPr lang="sk-SK" b="1" dirty="0" smtClean="0"/>
              <a:t> </a:t>
            </a:r>
            <a:r>
              <a:rPr lang="sk-SK" dirty="0" smtClean="0"/>
              <a:t>a </a:t>
            </a:r>
            <a:r>
              <a:rPr lang="sk-SK" b="1" dirty="0">
                <a:solidFill>
                  <a:schemeClr val="tx1"/>
                </a:solidFill>
              </a:rPr>
              <a:t>f</a:t>
            </a:r>
            <a:r>
              <a:rPr lang="sk-SK" b="1" dirty="0" smtClean="0">
                <a:solidFill>
                  <a:schemeClr val="tx1"/>
                </a:solidFill>
              </a:rPr>
              <a:t>rancúzskej a americkej revolúcie</a:t>
            </a:r>
            <a:endParaRPr lang="sk-SK" dirty="0" smtClean="0">
              <a:solidFill>
                <a:schemeClr val="tx1"/>
              </a:solidFill>
            </a:endParaRPr>
          </a:p>
          <a:p>
            <a:pPr algn="ctr"/>
            <a:endParaRPr lang="sk-SK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611560" y="4185084"/>
            <a:ext cx="79208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575556" y="4149080"/>
            <a:ext cx="72008" cy="72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8496436" y="4149080"/>
            <a:ext cx="72008" cy="720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23059"/>
            <a:ext cx="3765575" cy="470228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+mj-lt"/>
              </a:rPr>
              <a:t>Johann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Gottfried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+mj-lt"/>
              </a:rPr>
              <a:t>Herder</a:t>
            </a:r>
            <a:r>
              <a:rPr lang="sk-SK" dirty="0" smtClean="0">
                <a:solidFill>
                  <a:schemeClr val="bg1"/>
                </a:solidFill>
                <a:latin typeface="+mj-lt"/>
              </a:rPr>
              <a:t> 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43417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*25.8.1744 - +18.12.1803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Prúdy nacionalizmu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/>
          </a:p>
          <a:p>
            <a:pPr algn="ctr"/>
            <a:r>
              <a:rPr lang="sk-SK" dirty="0" smtClean="0"/>
              <a:t>Liberálny nacionalizmus</a:t>
            </a:r>
          </a:p>
          <a:p>
            <a:pPr algn="ctr"/>
            <a:r>
              <a:rPr lang="sk-SK" dirty="0" smtClean="0"/>
              <a:t>Konzervatívny nacionalizmus</a:t>
            </a:r>
          </a:p>
          <a:p>
            <a:pPr algn="ctr"/>
            <a:r>
              <a:rPr lang="sk-SK" dirty="0" smtClean="0"/>
              <a:t>Rozpínavý nacionalizmus</a:t>
            </a:r>
          </a:p>
          <a:p>
            <a:pPr algn="ctr"/>
            <a:r>
              <a:rPr lang="sk-SK" dirty="0" err="1" smtClean="0"/>
              <a:t>Protikoloniálny</a:t>
            </a:r>
            <a:r>
              <a:rPr lang="sk-SK" dirty="0" smtClean="0"/>
              <a:t> nacionalizmus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540693"/>
            <a:ext cx="9180511" cy="2344691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611560" y="4185084"/>
            <a:ext cx="79208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Predstavitelia 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8812"/>
            <a:ext cx="3470498" cy="42046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28812"/>
            <a:ext cx="3470498" cy="420464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Přímá spojnice 6"/>
          <p:cNvCxnSpPr/>
          <p:nvPr/>
        </p:nvCxnSpPr>
        <p:spPr>
          <a:xfrm flipV="1">
            <a:off x="4572000" y="1928812"/>
            <a:ext cx="0" cy="492918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-324544" y="1916832"/>
            <a:ext cx="97210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99592" y="6165304"/>
            <a:ext cx="332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Otto</a:t>
            </a:r>
            <a:r>
              <a:rPr lang="sk-SK" sz="2400" b="1" dirty="0" smtClean="0"/>
              <a:t> von </a:t>
            </a:r>
            <a:r>
              <a:rPr lang="sk-SK" sz="2400" b="1" dirty="0" err="1" smtClean="0"/>
              <a:t>Bismarck</a:t>
            </a:r>
            <a:endParaRPr lang="sk-SK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989934" y="6165304"/>
            <a:ext cx="332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Giuseppe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Garibaldi</a:t>
            </a:r>
            <a:endParaRPr lang="sk-SK" sz="2400" b="1" dirty="0"/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755576" y="1928813"/>
            <a:ext cx="13396" cy="4929187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4226074" y="1928814"/>
            <a:ext cx="13396" cy="492918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755576" y="6133454"/>
            <a:ext cx="345638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4927700" y="1928814"/>
            <a:ext cx="13396" cy="492918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8384084" y="1916832"/>
            <a:ext cx="13396" cy="494116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927700" y="6133454"/>
            <a:ext cx="345638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71400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93224"/>
            <a:ext cx="8229600" cy="16002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Nacionalizmus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6976"/>
            <a:ext cx="4040188" cy="6096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Klady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4648200" y="1206976"/>
            <a:ext cx="4041775" cy="6096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Zápory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57200" y="1819624"/>
            <a:ext cx="4041648" cy="3913632"/>
          </a:xfrm>
        </p:spPr>
        <p:txBody>
          <a:bodyPr/>
          <a:lstStyle/>
          <a:p>
            <a:r>
              <a:rPr lang="sk-SK" dirty="0" smtClean="0"/>
              <a:t>Sebauvedomenie</a:t>
            </a:r>
          </a:p>
          <a:p>
            <a:r>
              <a:rPr lang="sk-SK" dirty="0" smtClean="0"/>
              <a:t>Národná hrdosť</a:t>
            </a:r>
          </a:p>
          <a:p>
            <a:r>
              <a:rPr lang="sk-SK" dirty="0" smtClean="0"/>
              <a:t>Národné povedomie</a:t>
            </a:r>
          </a:p>
          <a:p>
            <a:r>
              <a:rPr lang="sk-SK" dirty="0" smtClean="0"/>
              <a:t>Tvorba novodobých národov</a:t>
            </a:r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672584" y="1819624"/>
            <a:ext cx="4041648" cy="3913187"/>
          </a:xfrm>
        </p:spPr>
        <p:txBody>
          <a:bodyPr/>
          <a:lstStyle/>
          <a:p>
            <a:r>
              <a:rPr lang="sk-SK" dirty="0" smtClean="0"/>
              <a:t>Nadraďovanie</a:t>
            </a:r>
          </a:p>
          <a:p>
            <a:r>
              <a:rPr lang="sk-SK" dirty="0" smtClean="0"/>
              <a:t>Výlučnosť vlastného národa</a:t>
            </a:r>
          </a:p>
          <a:p>
            <a:r>
              <a:rPr lang="sk-SK" dirty="0" smtClean="0"/>
              <a:t>Snaha o likvidáciu menšinových národov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224"/>
          <a:stretch/>
        </p:blipFill>
        <p:spPr>
          <a:xfrm>
            <a:off x="5364088" y="4005064"/>
            <a:ext cx="2273300" cy="22768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7" b="15556"/>
          <a:stretch/>
        </p:blipFill>
        <p:spPr>
          <a:xfrm>
            <a:off x="1403648" y="4077072"/>
            <a:ext cx="2162941" cy="2295004"/>
          </a:xfrm>
          <a:prstGeom prst="rect">
            <a:avLst/>
          </a:prstGeom>
        </p:spPr>
      </p:pic>
      <p:sp>
        <p:nvSpPr>
          <p:cNvPr id="11" name="Zástupný symbol pro text 2"/>
          <p:cNvSpPr txBox="1">
            <a:spLocks/>
          </p:cNvSpPr>
          <p:nvPr/>
        </p:nvSpPr>
        <p:spPr>
          <a:xfrm>
            <a:off x="395536" y="6021288"/>
            <a:ext cx="404018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sk-SK" b="1" dirty="0" smtClean="0"/>
              <a:t>Nacionalizmus</a:t>
            </a:r>
            <a:endParaRPr lang="sk-SK" b="1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480644" y="6021288"/>
            <a:ext cx="404018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sk-SK" b="1" dirty="0" err="1" smtClean="0"/>
              <a:t>Multikultúrnosť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394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404664"/>
            <a:ext cx="9144000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88640"/>
            <a:ext cx="9144000" cy="16002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+mj-lt"/>
              </a:rPr>
              <a:t>Extrémne formy nacionalizmu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sk-SK" sz="3200" dirty="0" smtClean="0"/>
          </a:p>
          <a:p>
            <a:pPr algn="ctr"/>
            <a:r>
              <a:rPr lang="sk-SK" sz="3200" b="1" dirty="0" smtClean="0"/>
              <a:t>Šovinizmus </a:t>
            </a:r>
          </a:p>
          <a:p>
            <a:pPr lvl="1" algn="ctr"/>
            <a:r>
              <a:rPr lang="sk-SK" sz="2000" dirty="0" smtClean="0"/>
              <a:t>Viera v nadradenosť vlastného národa</a:t>
            </a:r>
          </a:p>
          <a:p>
            <a:pPr lvl="1" algn="ctr"/>
            <a:endParaRPr lang="sk-SK" sz="2000" dirty="0" smtClean="0"/>
          </a:p>
          <a:p>
            <a:pPr algn="ctr"/>
            <a:r>
              <a:rPr lang="sk-SK" sz="3200" b="1" dirty="0" smtClean="0"/>
              <a:t>Xenofóbia</a:t>
            </a:r>
          </a:p>
          <a:p>
            <a:pPr lvl="1" algn="ctr"/>
            <a:r>
              <a:rPr lang="sk-SK" sz="2000" dirty="0" smtClean="0"/>
              <a:t>Strach zo všetkého cudzieho a neznámeho</a:t>
            </a:r>
            <a:endParaRPr lang="sk-SK" sz="20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611560" y="5229200"/>
            <a:ext cx="79208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178</TotalTime>
  <Words>184</Words>
  <Application>Microsoft Office PowerPoint</Application>
  <PresentationFormat>Prezentácia na obrazovke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Exekutivní</vt:lpstr>
      <vt:lpstr>Prezentácia programu PowerPoint</vt:lpstr>
      <vt:lpstr>Prezentácia programu PowerPoint</vt:lpstr>
      <vt:lpstr>Nacionalizmus je...</vt:lpstr>
      <vt:lpstr>Nacionalizmus</vt:lpstr>
      <vt:lpstr>Johann Gottfried Herder </vt:lpstr>
      <vt:lpstr>Prúdy nacionalizmu</vt:lpstr>
      <vt:lpstr>Predstavitelia </vt:lpstr>
      <vt:lpstr>Nacionalizmus</vt:lpstr>
      <vt:lpstr>Extrémne formy nacionalizmu</vt:lpstr>
      <vt:lpstr>Príbuzné smery</vt:lpstr>
      <vt:lpstr>Ďakujeme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student</dc:creator>
  <cp:lastModifiedBy>Samuel</cp:lastModifiedBy>
  <cp:revision>24</cp:revision>
  <dcterms:created xsi:type="dcterms:W3CDTF">2015-11-30T13:35:19Z</dcterms:created>
  <dcterms:modified xsi:type="dcterms:W3CDTF">2015-12-01T19:11:03Z</dcterms:modified>
</cp:coreProperties>
</file>