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972" autoAdjust="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7C835-6331-421D-871D-5CC127EE749C}" type="datetimeFigureOut">
              <a:rPr lang="sk-SK" smtClean="0"/>
              <a:pPr/>
              <a:t>17.5.2017</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8CBCA-B6E1-4FD6-8FA4-4A98E71519DB}"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sz="1200" b="0" i="0" kern="1200" dirty="0" smtClean="0">
                <a:solidFill>
                  <a:schemeClr val="tx1"/>
                </a:solidFill>
                <a:latin typeface="+mn-lt"/>
                <a:ea typeface="+mn-ea"/>
                <a:cs typeface="+mn-cs"/>
              </a:rPr>
              <a:t>Edison sa narodil v Amerike, mal však holandské korene. V škole nevynikal, naopak, po troch mesiacoch ho učiteľ vyhodil, pretože ho považoval za popleteného a zaostalého. Začala ho teda učiť mama. Edison nemal veľmi v obľube matematiku, zamiloval sa ale do chémie, v pivnici mal malé laboratórium. Vydával a predával noviny, obchodoval dokonca aj so zeleninou. Ako pätnásťročný sa naučil telegrafovať; jeho prvé vynálezy vylepšovali práve telegraf. Burzovým telegrafom si údajne zarobil slušné peniaze. Rok 1868 mu priniesol prvý patent - elektrický </a:t>
            </a:r>
            <a:r>
              <a:rPr lang="sk-SK" sz="1200" b="0" i="0" kern="1200" dirty="0" err="1" smtClean="0">
                <a:solidFill>
                  <a:schemeClr val="tx1"/>
                </a:solidFill>
                <a:latin typeface="+mn-lt"/>
                <a:ea typeface="+mn-ea"/>
                <a:cs typeface="+mn-cs"/>
              </a:rPr>
              <a:t>sčítač</a:t>
            </a:r>
            <a:r>
              <a:rPr lang="sk-SK" sz="1200" b="0" i="0" kern="1200" dirty="0" smtClean="0">
                <a:solidFill>
                  <a:schemeClr val="tx1"/>
                </a:solidFill>
                <a:latin typeface="+mn-lt"/>
                <a:ea typeface="+mn-ea"/>
                <a:cs typeface="+mn-cs"/>
              </a:rPr>
              <a:t> volebných hlasov. Edison bol pracovitý vynálezca a podnikateľ s pevnou vôľou a túžbou po zisku. Jeho motto znelo: "Génius - to je 99 percent driny a len jedno percento nápadu." Medzi jeho najslávnejších zamestnancov bezo sporu patrili neskorší automobilový magnát Henry </a:t>
            </a:r>
            <a:r>
              <a:rPr lang="sk-SK" sz="1200" b="0" i="0" kern="1200" dirty="0" err="1" smtClean="0">
                <a:solidFill>
                  <a:schemeClr val="tx1"/>
                </a:solidFill>
                <a:latin typeface="+mn-lt"/>
                <a:ea typeface="+mn-ea"/>
                <a:cs typeface="+mn-cs"/>
              </a:rPr>
              <a:t>Ford</a:t>
            </a:r>
            <a:r>
              <a:rPr lang="sk-SK" sz="1200" b="0" i="0" kern="1200" dirty="0" smtClean="0">
                <a:solidFill>
                  <a:schemeClr val="tx1"/>
                </a:solidFill>
                <a:latin typeface="+mn-lt"/>
                <a:ea typeface="+mn-ea"/>
                <a:cs typeface="+mn-cs"/>
              </a:rPr>
              <a:t> a nemenej slávny vedec Nikola </a:t>
            </a:r>
            <a:r>
              <a:rPr lang="sk-SK" sz="1200" b="0" i="0" kern="1200" dirty="0" err="1" smtClean="0">
                <a:solidFill>
                  <a:schemeClr val="tx1"/>
                </a:solidFill>
                <a:latin typeface="+mn-lt"/>
                <a:ea typeface="+mn-ea"/>
                <a:cs typeface="+mn-cs"/>
              </a:rPr>
              <a:t>Tesla</a:t>
            </a:r>
            <a:r>
              <a:rPr lang="sk-SK" sz="1200" b="0" i="0" kern="1200" dirty="0" smtClean="0">
                <a:solidFill>
                  <a:schemeClr val="tx1"/>
                </a:solidFill>
                <a:latin typeface="+mn-lt"/>
                <a:ea typeface="+mn-ea"/>
                <a:cs typeface="+mn-cs"/>
              </a:rPr>
              <a:t>.</a:t>
            </a:r>
            <a:endParaRPr lang="sk-SK" dirty="0"/>
          </a:p>
        </p:txBody>
      </p:sp>
      <p:sp>
        <p:nvSpPr>
          <p:cNvPr id="4" name="Zástupný symbol čísla snímky 3"/>
          <p:cNvSpPr>
            <a:spLocks noGrp="1"/>
          </p:cNvSpPr>
          <p:nvPr>
            <p:ph type="sldNum" sz="quarter" idx="10"/>
          </p:nvPr>
        </p:nvSpPr>
        <p:spPr/>
        <p:txBody>
          <a:bodyPr/>
          <a:lstStyle/>
          <a:p>
            <a:fld id="{A278CBCA-B6E1-4FD6-8FA4-4A98E71519DB}" type="slidenum">
              <a:rPr lang="sk-SK" smtClean="0"/>
              <a:pPr/>
              <a:t>5</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sz="1200" b="0" i="0" kern="1200" dirty="0" smtClean="0">
                <a:solidFill>
                  <a:schemeClr val="tx1"/>
                </a:solidFill>
                <a:latin typeface="+mn-lt"/>
                <a:ea typeface="+mn-ea"/>
                <a:cs typeface="+mn-cs"/>
              </a:rPr>
              <a:t>Pôvodné Edisonove žiarovky mali </a:t>
            </a:r>
            <a:r>
              <a:rPr lang="sk-SK" sz="1200" b="0" i="0" u="none" strike="noStrike" kern="1200" dirty="0" smtClean="0">
                <a:solidFill>
                  <a:schemeClr val="tx1"/>
                </a:solidFill>
                <a:latin typeface="+mn-lt"/>
                <a:ea typeface="+mn-ea"/>
                <a:cs typeface="+mn-cs"/>
              </a:rPr>
              <a:t>uhlíkové</a:t>
            </a:r>
            <a:r>
              <a:rPr lang="sk-SK" sz="1200" b="0" i="0" kern="1200" dirty="0" smtClean="0">
                <a:solidFill>
                  <a:schemeClr val="tx1"/>
                </a:solidFill>
                <a:latin typeface="+mn-lt"/>
                <a:ea typeface="+mn-ea"/>
                <a:cs typeface="+mn-cs"/>
              </a:rPr>
              <a:t> vlákno, dnes sa zvyčajne využíva </a:t>
            </a:r>
            <a:r>
              <a:rPr lang="sk-SK" sz="1200" b="0" i="0" u="none" strike="noStrike" kern="1200" dirty="0" smtClean="0">
                <a:solidFill>
                  <a:schemeClr val="tx1"/>
                </a:solidFill>
                <a:latin typeface="+mn-lt"/>
                <a:ea typeface="+mn-ea"/>
                <a:cs typeface="+mn-cs"/>
              </a:rPr>
              <a:t>volfrám</a:t>
            </a:r>
            <a:r>
              <a:rPr lang="sk-SK" sz="1200" b="0" i="0" kern="1200" dirty="0" smtClean="0">
                <a:solidFill>
                  <a:schemeClr val="tx1"/>
                </a:solidFill>
                <a:latin typeface="+mn-lt"/>
                <a:ea typeface="+mn-ea"/>
                <a:cs typeface="+mn-cs"/>
              </a:rPr>
              <a:t>, ktorý lepšie odoláva vysokým</a:t>
            </a:r>
            <a:r>
              <a:rPr lang="sk-SK" sz="1200" b="0" i="0" kern="1200" baseline="0" dirty="0" smtClean="0">
                <a:solidFill>
                  <a:schemeClr val="tx1"/>
                </a:solidFill>
                <a:latin typeface="+mn-lt"/>
                <a:ea typeface="+mn-ea"/>
                <a:cs typeface="+mn-cs"/>
              </a:rPr>
              <a:t> teplotám</a:t>
            </a:r>
            <a:r>
              <a:rPr lang="sk-SK" sz="1200" b="0" i="0" kern="1200" dirty="0" smtClean="0">
                <a:solidFill>
                  <a:schemeClr val="tx1"/>
                </a:solidFill>
                <a:latin typeface="+mn-lt"/>
                <a:ea typeface="+mn-ea"/>
                <a:cs typeface="+mn-cs"/>
              </a:rPr>
              <a:t>. Volfrámové vlákno</a:t>
            </a:r>
            <a:r>
              <a:rPr lang="sk-SK" sz="1200" b="0" i="0" kern="1200" baseline="0" dirty="0" smtClean="0">
                <a:solidFill>
                  <a:schemeClr val="tx1"/>
                </a:solidFill>
                <a:latin typeface="+mn-lt"/>
                <a:ea typeface="+mn-ea"/>
                <a:cs typeface="+mn-cs"/>
              </a:rPr>
              <a:t> je stočené do špirály. Prechodom elektrického prúdu sa rozžeraví na 2500 °C, kedy volfrám emituje biele svetlo. </a:t>
            </a:r>
            <a:r>
              <a:rPr lang="sk-SK" sz="1200" b="0" i="0" kern="1200" dirty="0" smtClean="0">
                <a:solidFill>
                  <a:schemeClr val="tx1"/>
                </a:solidFill>
                <a:latin typeface="+mn-lt"/>
                <a:ea typeface="+mn-ea"/>
                <a:cs typeface="+mn-cs"/>
              </a:rPr>
              <a:t>Aby vlákno nezhorelo, je umiestnené v sklenenej banke, z ktorej je vyčerpaný vzduch.</a:t>
            </a:r>
            <a:r>
              <a:rPr lang="sk-SK" sz="1200" b="0" i="0" kern="1200" baseline="0" dirty="0" smtClean="0">
                <a:solidFill>
                  <a:schemeClr val="tx1"/>
                </a:solidFill>
                <a:latin typeface="+mn-lt"/>
                <a:ea typeface="+mn-ea"/>
                <a:cs typeface="+mn-cs"/>
              </a:rPr>
              <a:t> </a:t>
            </a:r>
            <a:endParaRPr lang="sk-SK" dirty="0"/>
          </a:p>
        </p:txBody>
      </p:sp>
      <p:sp>
        <p:nvSpPr>
          <p:cNvPr id="4" name="Zástupný symbol čísla snímky 3"/>
          <p:cNvSpPr>
            <a:spLocks noGrp="1"/>
          </p:cNvSpPr>
          <p:nvPr>
            <p:ph type="sldNum" sz="quarter" idx="10"/>
          </p:nvPr>
        </p:nvSpPr>
        <p:spPr/>
        <p:txBody>
          <a:bodyPr/>
          <a:lstStyle/>
          <a:p>
            <a:fld id="{A278CBCA-B6E1-4FD6-8FA4-4A98E71519DB}" type="slidenum">
              <a:rPr lang="sk-SK" smtClean="0"/>
              <a:pPr/>
              <a:t>6</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sz="1200" b="0" i="0" kern="1200" dirty="0" smtClean="0">
                <a:solidFill>
                  <a:schemeClr val="tx1"/>
                </a:solidFill>
                <a:latin typeface="+mn-lt"/>
                <a:ea typeface="+mn-ea"/>
                <a:cs typeface="+mn-cs"/>
              </a:rPr>
              <a:t>Halogénová žiarovka je </a:t>
            </a:r>
            <a:r>
              <a:rPr lang="sk-SK" sz="1200" b="0" i="0" u="none" strike="noStrike" kern="1200" dirty="0" smtClean="0">
                <a:solidFill>
                  <a:schemeClr val="tx1"/>
                </a:solidFill>
                <a:latin typeface="+mn-lt"/>
                <a:ea typeface="+mn-ea"/>
                <a:cs typeface="+mn-cs"/>
              </a:rPr>
              <a:t>žiarovka</a:t>
            </a:r>
            <a:r>
              <a:rPr lang="sk-SK" sz="1200" b="0" i="0" kern="1200" dirty="0" smtClean="0">
                <a:solidFill>
                  <a:schemeClr val="tx1"/>
                </a:solidFill>
                <a:latin typeface="+mn-lt"/>
                <a:ea typeface="+mn-ea"/>
                <a:cs typeface="+mn-cs"/>
              </a:rPr>
              <a:t> plnená </a:t>
            </a:r>
            <a:r>
              <a:rPr lang="sk-SK" sz="1200" b="0" i="0" u="none" strike="noStrike" kern="1200" dirty="0" smtClean="0">
                <a:solidFill>
                  <a:schemeClr val="tx1"/>
                </a:solidFill>
                <a:latin typeface="+mn-lt"/>
                <a:ea typeface="+mn-ea"/>
                <a:cs typeface="+mn-cs"/>
              </a:rPr>
              <a:t>halogénovým plynom</a:t>
            </a:r>
            <a:r>
              <a:rPr lang="sk-SK" sz="1200" b="0" i="0" kern="1200" dirty="0" smtClean="0">
                <a:solidFill>
                  <a:schemeClr val="tx1"/>
                </a:solidFill>
                <a:latin typeface="+mn-lt"/>
                <a:ea typeface="+mn-ea"/>
                <a:cs typeface="+mn-cs"/>
              </a:rPr>
              <a:t>, napr. </a:t>
            </a:r>
            <a:r>
              <a:rPr lang="sk-SK" sz="1200" b="0" i="0" u="none" strike="noStrike" kern="1200" dirty="0" smtClean="0">
                <a:solidFill>
                  <a:schemeClr val="tx1"/>
                </a:solidFill>
                <a:latin typeface="+mn-lt"/>
                <a:ea typeface="+mn-ea"/>
                <a:cs typeface="+mn-cs"/>
              </a:rPr>
              <a:t>jódom</a:t>
            </a:r>
            <a:r>
              <a:rPr lang="sk-SK" sz="1200" b="0" i="0" kern="1200" dirty="0" smtClean="0">
                <a:solidFill>
                  <a:schemeClr val="tx1"/>
                </a:solidFill>
                <a:latin typeface="+mn-lt"/>
                <a:ea typeface="+mn-ea"/>
                <a:cs typeface="+mn-cs"/>
              </a:rPr>
              <a:t> či </a:t>
            </a:r>
            <a:r>
              <a:rPr lang="sk-SK" sz="1200" b="0" i="0" u="none" strike="noStrike" kern="1200" dirty="0" smtClean="0">
                <a:solidFill>
                  <a:schemeClr val="tx1"/>
                </a:solidFill>
                <a:latin typeface="+mn-lt"/>
                <a:ea typeface="+mn-ea"/>
                <a:cs typeface="+mn-cs"/>
              </a:rPr>
              <a:t>brómom</a:t>
            </a:r>
            <a:r>
              <a:rPr lang="sk-SK" sz="1200" b="0" i="0" kern="1200" dirty="0" smtClean="0">
                <a:solidFill>
                  <a:schemeClr val="tx1"/>
                </a:solidFill>
                <a:latin typeface="+mn-lt"/>
                <a:ea typeface="+mn-ea"/>
                <a:cs typeface="+mn-cs"/>
              </a:rPr>
              <a:t>.</a:t>
            </a:r>
          </a:p>
          <a:p>
            <a:r>
              <a:rPr lang="sk-SK" sz="1200" b="0" i="0" kern="1200" dirty="0" smtClean="0">
                <a:solidFill>
                  <a:schemeClr val="tx1"/>
                </a:solidFill>
                <a:latin typeface="+mn-lt"/>
                <a:ea typeface="+mn-ea"/>
                <a:cs typeface="+mn-cs"/>
              </a:rPr>
              <a:t>Pri rozžeravení vlákna dochádza k vyrovnanej chemickej reakcii, pri ktorej sa materiál vlákna rovnomerne vyparuje a znova usadzuje na horúcich miestach, čo zabraňuje rýchlemu prehoreniu vlákna. Vďaka tomu môže halogénová žiarovka pracovať na vyšších teplotách, čo vedie k vyššiemu jasu a účinnosti než u klasických žiaroviek. LED žiarovka je </a:t>
            </a:r>
            <a:r>
              <a:rPr lang="sk-SK" sz="1200" b="0" i="0" u="none" strike="noStrike" kern="1200" dirty="0" smtClean="0">
                <a:solidFill>
                  <a:schemeClr val="tx1"/>
                </a:solidFill>
                <a:latin typeface="+mn-lt"/>
                <a:ea typeface="+mn-ea"/>
                <a:cs typeface="+mn-cs"/>
              </a:rPr>
              <a:t>polovodičová</a:t>
            </a:r>
            <a:r>
              <a:rPr lang="sk-SK" sz="1200" b="0" i="0" u="none" strike="noStrike" kern="1200" baseline="0" dirty="0" smtClean="0">
                <a:solidFill>
                  <a:schemeClr val="tx1"/>
                </a:solidFill>
                <a:latin typeface="+mn-lt"/>
                <a:ea typeface="+mn-ea"/>
                <a:cs typeface="+mn-cs"/>
              </a:rPr>
              <a:t> </a:t>
            </a:r>
            <a:r>
              <a:rPr lang="sk-SK" sz="1200" b="0" i="0" u="none" strike="noStrike" kern="1200" dirty="0" smtClean="0">
                <a:solidFill>
                  <a:schemeClr val="tx1"/>
                </a:solidFill>
                <a:latin typeface="+mn-lt"/>
                <a:ea typeface="+mn-ea"/>
                <a:cs typeface="+mn-cs"/>
              </a:rPr>
              <a:t>žiarovka</a:t>
            </a:r>
            <a:r>
              <a:rPr lang="sk-SK" sz="1200" b="0" i="0" kern="1200" dirty="0" smtClean="0">
                <a:solidFill>
                  <a:schemeClr val="tx1"/>
                </a:solidFill>
                <a:latin typeface="+mn-lt"/>
                <a:ea typeface="+mn-ea"/>
                <a:cs typeface="+mn-cs"/>
              </a:rPr>
              <a:t>, ktorá používa </a:t>
            </a:r>
            <a:r>
              <a:rPr lang="sk-SK" sz="1200" b="0" i="0" u="none" strike="noStrike" kern="1200" dirty="0" smtClean="0">
                <a:solidFill>
                  <a:schemeClr val="tx1"/>
                </a:solidFill>
                <a:latin typeface="+mn-lt"/>
                <a:ea typeface="+mn-ea"/>
                <a:cs typeface="+mn-cs"/>
              </a:rPr>
              <a:t>LED diódy</a:t>
            </a:r>
            <a:r>
              <a:rPr lang="sk-SK" sz="1200" b="0" i="0" kern="1200" dirty="0" smtClean="0">
                <a:solidFill>
                  <a:schemeClr val="tx1"/>
                </a:solidFill>
                <a:latin typeface="+mn-lt"/>
                <a:ea typeface="+mn-ea"/>
                <a:cs typeface="+mn-cs"/>
              </a:rPr>
              <a:t> ako zdroj svetla. Pretože svetelný výkon jednotlivých LED diód je malý v porovnaní s klasickou žiarovkou, používajú sa viaceré diódy súčasne. LED žiarovky sa môžu používať namiesto klasických žiaroviek. Väčšina LED žiaroviek musí obsahovať aj externé obvody, aby boli schopné pracovať so štandardným striedavým prúdom. Žiarivka je druh </a:t>
            </a:r>
            <a:r>
              <a:rPr lang="sk-SK" sz="1200" b="0" i="0" u="none" strike="noStrike" kern="1200" dirty="0" smtClean="0">
                <a:solidFill>
                  <a:schemeClr val="tx1"/>
                </a:solidFill>
                <a:latin typeface="+mn-lt"/>
                <a:ea typeface="+mn-ea"/>
                <a:cs typeface="+mn-cs"/>
              </a:rPr>
              <a:t>elektrického svetelného zdroja</a:t>
            </a:r>
            <a:r>
              <a:rPr lang="sk-SK" sz="1200" b="0" i="0" kern="1200" dirty="0" smtClean="0">
                <a:solidFill>
                  <a:schemeClr val="tx1"/>
                </a:solidFill>
                <a:latin typeface="+mn-lt"/>
                <a:ea typeface="+mn-ea"/>
                <a:cs typeface="+mn-cs"/>
              </a:rPr>
              <a:t> – </a:t>
            </a:r>
            <a:r>
              <a:rPr lang="sk-SK" sz="1200" b="0" i="0" u="none" strike="noStrike" kern="1200" dirty="0" smtClean="0">
                <a:solidFill>
                  <a:schemeClr val="tx1"/>
                </a:solidFill>
                <a:latin typeface="+mn-lt"/>
                <a:ea typeface="+mn-ea"/>
                <a:cs typeface="+mn-cs"/>
              </a:rPr>
              <a:t>nízkotlaková ortuťová výbojka</a:t>
            </a:r>
            <a:r>
              <a:rPr lang="sk-SK" sz="1200" b="0" i="0" kern="1200" dirty="0" smtClean="0">
                <a:solidFill>
                  <a:schemeClr val="tx1"/>
                </a:solidFill>
                <a:latin typeface="+mn-lt"/>
                <a:ea typeface="+mn-ea"/>
                <a:cs typeface="+mn-cs"/>
              </a:rPr>
              <a:t>, ktorá na premenu elektrickej energie na svetelnú využíva žiarenie </a:t>
            </a:r>
            <a:r>
              <a:rPr lang="sk-SK" sz="1200" b="0" i="0" u="none" strike="noStrike" kern="1200" dirty="0" smtClean="0">
                <a:solidFill>
                  <a:schemeClr val="tx1"/>
                </a:solidFill>
                <a:latin typeface="+mn-lt"/>
                <a:ea typeface="+mn-ea"/>
                <a:cs typeface="+mn-cs"/>
              </a:rPr>
              <a:t>tlejivého elektrického výboja</a:t>
            </a:r>
            <a:r>
              <a:rPr lang="sk-SK" sz="1200" b="0" i="0" kern="1200" dirty="0" smtClean="0">
                <a:solidFill>
                  <a:schemeClr val="tx1"/>
                </a:solidFill>
                <a:latin typeface="+mn-lt"/>
                <a:ea typeface="+mn-ea"/>
                <a:cs typeface="+mn-cs"/>
              </a:rPr>
              <a:t> v parách </a:t>
            </a:r>
            <a:r>
              <a:rPr lang="sk-SK" sz="1200" b="0" i="0" u="none" strike="noStrike" kern="1200" dirty="0" smtClean="0">
                <a:solidFill>
                  <a:schemeClr val="tx1"/>
                </a:solidFill>
                <a:latin typeface="+mn-lt"/>
                <a:ea typeface="+mn-ea"/>
                <a:cs typeface="+mn-cs"/>
              </a:rPr>
              <a:t>ortuti</a:t>
            </a:r>
            <a:r>
              <a:rPr lang="sk-SK" sz="1200" b="0" i="0" kern="1200" dirty="0" smtClean="0">
                <a:solidFill>
                  <a:schemeClr val="tx1"/>
                </a:solidFill>
                <a:latin typeface="+mn-lt"/>
                <a:ea typeface="+mn-ea"/>
                <a:cs typeface="+mn-cs"/>
              </a:rPr>
              <a:t>. Samotný výboj vyžaruje neviditeľné </a:t>
            </a:r>
            <a:r>
              <a:rPr lang="sk-SK" sz="1200" b="0" i="0" u="none" strike="noStrike" kern="1200" dirty="0" smtClean="0">
                <a:solidFill>
                  <a:schemeClr val="tx1"/>
                </a:solidFill>
                <a:latin typeface="+mn-lt"/>
                <a:ea typeface="+mn-ea"/>
                <a:cs typeface="+mn-cs"/>
              </a:rPr>
              <a:t>ultrafialové žiarenie</a:t>
            </a:r>
            <a:r>
              <a:rPr lang="sk-SK" sz="1200" b="0" i="0" kern="1200" dirty="0" smtClean="0">
                <a:solidFill>
                  <a:schemeClr val="tx1"/>
                </a:solidFill>
                <a:latin typeface="+mn-lt"/>
                <a:ea typeface="+mn-ea"/>
                <a:cs typeface="+mn-cs"/>
              </a:rPr>
              <a:t>, ktorým je ožarovaná tenká vrstva vhodného </a:t>
            </a:r>
            <a:r>
              <a:rPr lang="sk-SK" sz="1200" b="0" i="0" u="none" strike="noStrike" kern="1200" dirty="0" smtClean="0">
                <a:solidFill>
                  <a:schemeClr val="tx1"/>
                </a:solidFill>
                <a:latin typeface="+mn-lt"/>
                <a:ea typeface="+mn-ea"/>
                <a:cs typeface="+mn-cs"/>
              </a:rPr>
              <a:t>luminoforu</a:t>
            </a:r>
            <a:r>
              <a:rPr lang="sk-SK" sz="1200" b="0" i="0" kern="1200" dirty="0" smtClean="0">
                <a:solidFill>
                  <a:schemeClr val="tx1"/>
                </a:solidFill>
                <a:latin typeface="+mn-lt"/>
                <a:ea typeface="+mn-ea"/>
                <a:cs typeface="+mn-cs"/>
              </a:rPr>
              <a:t>, nanesená na vnútornej strane banky žiarivky.</a:t>
            </a:r>
          </a:p>
          <a:p>
            <a:endParaRPr lang="sk-SK" dirty="0"/>
          </a:p>
        </p:txBody>
      </p:sp>
      <p:sp>
        <p:nvSpPr>
          <p:cNvPr id="4" name="Zástupný symbol čísla snímky 3"/>
          <p:cNvSpPr>
            <a:spLocks noGrp="1"/>
          </p:cNvSpPr>
          <p:nvPr>
            <p:ph type="sldNum" sz="quarter" idx="10"/>
          </p:nvPr>
        </p:nvSpPr>
        <p:spPr/>
        <p:txBody>
          <a:bodyPr/>
          <a:lstStyle/>
          <a:p>
            <a:fld id="{A278CBCA-B6E1-4FD6-8FA4-4A98E71519DB}" type="slidenum">
              <a:rPr lang="sk-SK" smtClean="0"/>
              <a:pPr/>
              <a:t>7</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3" name="Obdĺžni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ĺžni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ĺžni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ĺžni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ĺžni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ĺžni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ĺžni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ĺžni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6705600" y="4206240"/>
            <a:ext cx="960120" cy="457200"/>
          </a:xfrm>
        </p:spPr>
        <p:txBody>
          <a:bodyPr/>
          <a:lstStyle/>
          <a:p>
            <a:fld id="{6A812B65-9A1B-42FF-8DDA-365A2B0950AF}" type="datetimeFigureOut">
              <a:rPr lang="sk-SK" smtClean="0"/>
              <a:pPr/>
              <a:t>17.5.2017</a:t>
            </a:fld>
            <a:endParaRPr lang="sk-SK"/>
          </a:p>
        </p:txBody>
      </p:sp>
      <p:sp>
        <p:nvSpPr>
          <p:cNvPr id="17" name="Zástupný symbol päty 16"/>
          <p:cNvSpPr>
            <a:spLocks noGrp="1"/>
          </p:cNvSpPr>
          <p:nvPr>
            <p:ph type="ftr" sz="quarter" idx="11"/>
          </p:nvPr>
        </p:nvSpPr>
        <p:spPr>
          <a:xfrm>
            <a:off x="5410200" y="4205288"/>
            <a:ext cx="1295400" cy="457200"/>
          </a:xfrm>
        </p:spPr>
        <p:txBody>
          <a:bodyPr/>
          <a:lstStyle/>
          <a:p>
            <a:endParaRPr lang="sk-SK"/>
          </a:p>
        </p:txBody>
      </p:sp>
      <p:sp>
        <p:nvSpPr>
          <p:cNvPr id="29" name="Zástupný symbol čísla snímky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17.5.2017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1143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1143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17.5.2017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17.5.2017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17.5.2017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17.5.2017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6" name="Zástupný symbol dátumu 25"/>
          <p:cNvSpPr>
            <a:spLocks noGrp="1"/>
          </p:cNvSpPr>
          <p:nvPr>
            <p:ph type="dt" sz="half" idx="10"/>
          </p:nvPr>
        </p:nvSpPr>
        <p:spPr/>
        <p:txBody>
          <a:bodyPr rtlCol="0"/>
          <a:lstStyle/>
          <a:p>
            <a:fld id="{6A812B65-9A1B-42FF-8DDA-365A2B0950AF}" type="datetimeFigureOut">
              <a:rPr lang="sk-SK" smtClean="0"/>
              <a:pPr/>
              <a:t>17.5.2017</a:t>
            </a:fld>
            <a:endParaRPr lang="sk-SK"/>
          </a:p>
        </p:txBody>
      </p:sp>
      <p:sp>
        <p:nvSpPr>
          <p:cNvPr id="27" name="Zástupný symbol čísla snímky 26"/>
          <p:cNvSpPr>
            <a:spLocks noGrp="1"/>
          </p:cNvSpPr>
          <p:nvPr>
            <p:ph type="sldNum" sz="quarter" idx="11"/>
          </p:nvPr>
        </p:nvSpPr>
        <p:spPr/>
        <p:txBody>
          <a:bodyPr rtlCol="0"/>
          <a:lstStyle/>
          <a:p>
            <a:fld id="{D6463108-0728-4F2C-A3A7-356034624A9C}" type="slidenum">
              <a:rPr lang="sk-SK" smtClean="0"/>
              <a:pPr/>
              <a:t>‹#›</a:t>
            </a:fld>
            <a:endParaRPr lang="sk-SK"/>
          </a:p>
        </p:txBody>
      </p:sp>
      <p:sp>
        <p:nvSpPr>
          <p:cNvPr id="28" name="Zástupný symbol päty 27"/>
          <p:cNvSpPr>
            <a:spLocks noGrp="1"/>
          </p:cNvSpPr>
          <p:nvPr>
            <p:ph type="ftr" sz="quarter" idx="12"/>
          </p:nvPr>
        </p:nvSpPr>
        <p:spPr/>
        <p:txBody>
          <a:bodyPr rtlCol="0"/>
          <a:lstStyle/>
          <a:p>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a:xfrm>
            <a:off x="6583680" y="612648"/>
            <a:ext cx="957264" cy="457200"/>
          </a:xfrm>
        </p:spPr>
        <p:txBody>
          <a:bodyPr/>
          <a:lstStyle/>
          <a:p>
            <a:fld id="{6A812B65-9A1B-42FF-8DDA-365A2B0950AF}" type="datetimeFigureOut">
              <a:rPr lang="sk-SK" smtClean="0"/>
              <a:pPr/>
              <a:t>17.5.2017</a:t>
            </a:fld>
            <a:endParaRPr lang="sk-SK"/>
          </a:p>
        </p:txBody>
      </p:sp>
      <p:sp>
        <p:nvSpPr>
          <p:cNvPr id="4" name="Zástupný symbol päty 3"/>
          <p:cNvSpPr>
            <a:spLocks noGrp="1"/>
          </p:cNvSpPr>
          <p:nvPr>
            <p:ph type="ftr" sz="quarter" idx="11"/>
          </p:nvPr>
        </p:nvSpPr>
        <p:spPr>
          <a:xfrm>
            <a:off x="5257800" y="612648"/>
            <a:ext cx="1325880" cy="457200"/>
          </a:xfrm>
        </p:spPr>
        <p:txBody>
          <a:bodyPr/>
          <a:lstStyle/>
          <a:p>
            <a:endParaRPr lang="sk-SK"/>
          </a:p>
        </p:txBody>
      </p:sp>
      <p:sp>
        <p:nvSpPr>
          <p:cNvPr id="5" name="Zástupný symbol čísla snímky 4"/>
          <p:cNvSpPr>
            <a:spLocks noGrp="1"/>
          </p:cNvSpPr>
          <p:nvPr>
            <p:ph type="sldNum" sz="quarter" idx="12"/>
          </p:nvPr>
        </p:nvSpPr>
        <p:spPr>
          <a:xfrm>
            <a:off x="8174736" y="2272"/>
            <a:ext cx="762000" cy="365760"/>
          </a:xfrm>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17.5.2017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6A812B65-9A1B-42FF-8DDA-365A2B0950AF}" type="datetimeFigureOut">
              <a:rPr lang="sk-SK" smtClean="0"/>
              <a:pPr/>
              <a:t>17.5.2017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17.5.2017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ĺžni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ĺžni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ĺžni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ĺžni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ĺžni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ĺžni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ĺžni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ĺžni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ĺžni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ĺžni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ĺžni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ĺžni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ĺžni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nadpisu 21"/>
          <p:cNvSpPr>
            <a:spLocks noGrp="1"/>
          </p:cNvSpPr>
          <p:nvPr>
            <p:ph type="title"/>
          </p:nvPr>
        </p:nvSpPr>
        <p:spPr>
          <a:xfrm>
            <a:off x="457200" y="1143000"/>
            <a:ext cx="8229600" cy="1066800"/>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A812B65-9A1B-42FF-8DDA-365A2B0950AF}" type="datetimeFigureOut">
              <a:rPr lang="sk-SK" smtClean="0"/>
              <a:pPr/>
              <a:t>17.5.2017</a:t>
            </a:fld>
            <a:endParaRPr lang="sk-SK"/>
          </a:p>
        </p:txBody>
      </p:sp>
      <p:sp>
        <p:nvSpPr>
          <p:cNvPr id="3" name="Zástupný symbol päty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k-SK"/>
          </a:p>
        </p:txBody>
      </p:sp>
      <p:sp>
        <p:nvSpPr>
          <p:cNvPr id="23" name="Zástupný symbol čísla snímky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0kskzXImz4k" TargetMode="External"/><Relationship Id="rId2" Type="http://schemas.openxmlformats.org/officeDocument/2006/relationships/hyperlink" Target="https://www.youtube.com/watch?v=JKZ_qd0skE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sk.wikipedia.org/wiki/Thomas_Alva_Edison" TargetMode="External"/><Relationship Id="rId3" Type="http://schemas.openxmlformats.org/officeDocument/2006/relationships/hyperlink" Target="http://www.uspornaziarovka.sk/pages/Najpou%C5%BE%C3%ADvanej%C5%A1ie-typy-%C5%BEiaroviek.html" TargetMode="External"/><Relationship Id="rId7" Type="http://schemas.openxmlformats.org/officeDocument/2006/relationships/hyperlink" Target="http://referaty.aktuality.sk/ziarovka/referat-12007" TargetMode="External"/><Relationship Id="rId2" Type="http://schemas.openxmlformats.org/officeDocument/2006/relationships/hyperlink" Target="http://citaty-slavnych.sk/autori/thomas-alva-edison/" TargetMode="External"/><Relationship Id="rId1" Type="http://schemas.openxmlformats.org/officeDocument/2006/relationships/slideLayout" Target="../slideLayouts/slideLayout2.xml"/><Relationship Id="rId6" Type="http://schemas.openxmlformats.org/officeDocument/2006/relationships/hyperlink" Target="http://www.webnoviny.sk/zaujimavosti/clanok/947676-dizajneri-vytvorili-lietajucu-ziarovku-odola-aj-gravitacii/" TargetMode="External"/><Relationship Id="rId5" Type="http://schemas.openxmlformats.org/officeDocument/2006/relationships/hyperlink" Target="http://zaujimavosti.net/" TargetMode="External"/><Relationship Id="rId4" Type="http://schemas.openxmlformats.org/officeDocument/2006/relationships/hyperlink" Target="https://sk.wikipedia.org/wiki/%C5%BDiarovk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9064" y="3048000"/>
            <a:ext cx="8410136" cy="2590800"/>
          </a:xfrm>
        </p:spPr>
        <p:txBody>
          <a:bodyPr/>
          <a:lstStyle/>
          <a:p>
            <a:r>
              <a:rPr lang="sk-SK" dirty="0" smtClean="0"/>
              <a:t>Žiarovka</a:t>
            </a:r>
            <a:endParaRPr lang="sk-SK" dirty="0"/>
          </a:p>
        </p:txBody>
      </p:sp>
      <p:sp>
        <p:nvSpPr>
          <p:cNvPr id="3" name="Podnadpis 2"/>
          <p:cNvSpPr>
            <a:spLocks noGrp="1"/>
          </p:cNvSpPr>
          <p:nvPr>
            <p:ph type="subTitle" idx="1"/>
          </p:nvPr>
        </p:nvSpPr>
        <p:spPr>
          <a:xfrm>
            <a:off x="5486400" y="4419600"/>
            <a:ext cx="3505200" cy="609600"/>
          </a:xfrm>
        </p:spPr>
        <p:txBody>
          <a:bodyPr>
            <a:normAutofit fontScale="77500" lnSpcReduction="20000"/>
          </a:bodyPr>
          <a:lstStyle/>
          <a:p>
            <a:r>
              <a:rPr lang="sk-SK" b="1" dirty="0" smtClean="0">
                <a:solidFill>
                  <a:schemeClr val="tx1"/>
                </a:solidFill>
              </a:rPr>
              <a:t>Autor: Soňa Dziaková</a:t>
            </a:r>
          </a:p>
          <a:p>
            <a:r>
              <a:rPr lang="sk-SK" b="1" dirty="0" smtClean="0">
                <a:solidFill>
                  <a:schemeClr val="tx1"/>
                </a:solidFill>
              </a:rPr>
              <a:t>Trieda: 1.D</a:t>
            </a:r>
            <a:endParaRPr lang="sk-SK" b="1" dirty="0">
              <a:solidFill>
                <a:schemeClr val="tx1"/>
              </a:solidFill>
            </a:endParaRPr>
          </a:p>
        </p:txBody>
      </p:sp>
      <p:sp>
        <p:nvSpPr>
          <p:cNvPr id="5" name="Obdĺžnik 4"/>
          <p:cNvSpPr/>
          <p:nvPr/>
        </p:nvSpPr>
        <p:spPr>
          <a:xfrm>
            <a:off x="5029200" y="2590800"/>
            <a:ext cx="3733800" cy="914400"/>
          </a:xfrm>
          <a:prstGeom prst="rect">
            <a:avLst/>
          </a:prstGeom>
          <a:noFill/>
        </p:spPr>
        <p:txBody>
          <a:bodyPr wrap="square" lIns="91440" tIns="45720" rIns="91440" bIns="45720">
            <a:spAutoFit/>
          </a:bodyPr>
          <a:lstStyle/>
          <a:p>
            <a:pPr algn="ctr"/>
            <a:r>
              <a:rPr lang="sk-SK"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Žiarovka</a:t>
            </a:r>
            <a:endParaRPr lang="sk-SK"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Videá</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hlinkClick r:id="rId2"/>
              </a:rPr>
              <a:t>https://www.youtube.com/watch?v=JKZ_qd0skEI</a:t>
            </a:r>
            <a:r>
              <a:rPr lang="sk-SK" dirty="0" smtClean="0"/>
              <a:t> </a:t>
            </a:r>
          </a:p>
          <a:p>
            <a:endParaRPr lang="sk-SK" dirty="0" smtClean="0"/>
          </a:p>
          <a:p>
            <a:r>
              <a:rPr lang="sk-SK" dirty="0" smtClean="0">
                <a:hlinkClick r:id="rId3"/>
              </a:rPr>
              <a:t>https://www.youtube.com/watch?v=0kskzXImz4k</a:t>
            </a:r>
            <a:r>
              <a:rPr lang="sk-SK" dirty="0" smtClean="0"/>
              <a:t>  </a:t>
            </a:r>
            <a:endParaRPr lang="sk-SK" dirty="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Otázky</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Kto vynašiel žiarovku?</a:t>
            </a:r>
          </a:p>
          <a:p>
            <a:endParaRPr lang="sk-SK" dirty="0" smtClean="0"/>
          </a:p>
          <a:p>
            <a:r>
              <a:rPr lang="sk-SK" dirty="0" smtClean="0"/>
              <a:t>Aké druhy žiaroviek poznáme?</a:t>
            </a:r>
          </a:p>
          <a:p>
            <a:endParaRPr lang="sk-SK" dirty="0" smtClean="0"/>
          </a:p>
          <a:p>
            <a:r>
              <a:rPr lang="sk-SK" dirty="0" smtClean="0"/>
              <a:t>Na akom princípe funguje žiarovka?</a:t>
            </a:r>
          </a:p>
          <a:p>
            <a:endParaRPr lang="sk-SK" dirty="0" smtClean="0"/>
          </a:p>
          <a:p>
            <a:endParaRPr lang="sk-SK" dirty="0" smtClean="0"/>
          </a:p>
          <a:p>
            <a:endParaRPr lang="sk-SK" dirty="0" smtClean="0"/>
          </a:p>
          <a:p>
            <a:endParaRPr lang="sk-SK"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Zdroje</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smtClean="0">
                <a:hlinkClick r:id="rId2"/>
              </a:rPr>
              <a:t>http://citaty-slavnych.sk/autori/thomas-alva-edison/</a:t>
            </a:r>
            <a:endParaRPr lang="sk-SK" dirty="0" smtClean="0"/>
          </a:p>
          <a:p>
            <a:r>
              <a:rPr lang="sk-SK" dirty="0" smtClean="0">
                <a:hlinkClick r:id="rId3"/>
              </a:rPr>
              <a:t>http://www.uspornaziarovka.sk/pages/Najpou%C5%BE%C3%ADvanej%C5%A1ie-typy-%C5%BEiaroviek.html</a:t>
            </a:r>
            <a:endParaRPr lang="sk-SK" dirty="0" smtClean="0"/>
          </a:p>
          <a:p>
            <a:r>
              <a:rPr lang="sk-SK" dirty="0" smtClean="0">
                <a:hlinkClick r:id="rId4"/>
              </a:rPr>
              <a:t>https://sk.wikipedia.org/wiki/%C5%BDiarovka</a:t>
            </a:r>
            <a:endParaRPr lang="sk-SK" dirty="0" smtClean="0"/>
          </a:p>
          <a:p>
            <a:r>
              <a:rPr lang="sk-SK" dirty="0" smtClean="0">
                <a:hlinkClick r:id="rId5"/>
              </a:rPr>
              <a:t>http://zaujimavosti.net/</a:t>
            </a:r>
            <a:endParaRPr lang="sk-SK" dirty="0" smtClean="0"/>
          </a:p>
          <a:p>
            <a:r>
              <a:rPr lang="sk-SK" dirty="0" smtClean="0">
                <a:hlinkClick r:id="rId6"/>
              </a:rPr>
              <a:t>http://www.webnoviny.sk/zaujimavosti/clanok/947676-dizajneri-vytvorili-lietajucu-ziarovku-odola-aj-gravitacii/</a:t>
            </a:r>
            <a:endParaRPr lang="sk-SK" dirty="0" smtClean="0"/>
          </a:p>
          <a:p>
            <a:r>
              <a:rPr lang="sk-SK" dirty="0" smtClean="0">
                <a:hlinkClick r:id="rId7"/>
              </a:rPr>
              <a:t>http://referaty.aktuality.sk/ziarovka/referat-12007</a:t>
            </a:r>
            <a:r>
              <a:rPr lang="sk-SK" dirty="0" smtClean="0"/>
              <a:t> </a:t>
            </a:r>
            <a:r>
              <a:rPr lang="sk-SK" dirty="0" smtClean="0">
                <a:hlinkClick r:id="rId8"/>
              </a:rPr>
              <a:t>https://sk.wikipedia.org/wiki/Thomas_Alva_Edison</a:t>
            </a:r>
            <a:r>
              <a:rPr lang="sk-SK" dirty="0" smtClean="0"/>
              <a:t> </a:t>
            </a:r>
            <a:endParaRPr lang="sk-SK"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458200" cy="4191000"/>
          </a:xfrm>
        </p:spPr>
        <p:txBody>
          <a:bodyPr/>
          <a:lstStyle/>
          <a:p>
            <a:pPr algn="ct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ĎAKUJEM ZA POZORNOSŤ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Obsah</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smtClean="0"/>
              <a:t>Charakteristika</a:t>
            </a:r>
          </a:p>
          <a:p>
            <a:r>
              <a:rPr lang="sk-SK" dirty="0" smtClean="0"/>
              <a:t>Objavenie žiarovky</a:t>
            </a:r>
          </a:p>
          <a:p>
            <a:r>
              <a:rPr lang="sk-SK" dirty="0" smtClean="0"/>
              <a:t>Thomas Alva Edison</a:t>
            </a:r>
          </a:p>
          <a:p>
            <a:r>
              <a:rPr lang="sk-SK" dirty="0" smtClean="0"/>
              <a:t>Princíp fungovania žiarovky</a:t>
            </a:r>
          </a:p>
          <a:p>
            <a:r>
              <a:rPr lang="sk-SK" dirty="0" smtClean="0"/>
              <a:t>Druhy žiaroviek</a:t>
            </a:r>
          </a:p>
          <a:p>
            <a:r>
              <a:rPr lang="sk-SK" dirty="0" smtClean="0"/>
              <a:t>Z čoho sa skladá žiarovka?</a:t>
            </a:r>
          </a:p>
          <a:p>
            <a:r>
              <a:rPr lang="sk-SK" dirty="0" smtClean="0"/>
              <a:t>Zaujímavosti</a:t>
            </a:r>
          </a:p>
          <a:p>
            <a:r>
              <a:rPr lang="sk-SK" dirty="0" smtClean="0"/>
              <a:t>Videá</a:t>
            </a:r>
          </a:p>
          <a:p>
            <a:r>
              <a:rPr lang="sk-SK" dirty="0" smtClean="0"/>
              <a:t>Otázky</a:t>
            </a:r>
          </a:p>
          <a:p>
            <a:r>
              <a:rPr lang="sk-SK" dirty="0" smtClean="0"/>
              <a:t>Zdroje</a:t>
            </a:r>
          </a:p>
          <a:p>
            <a:endParaRPr lang="sk-SK" dirty="0" smtClean="0"/>
          </a:p>
          <a:p>
            <a:endParaRPr lang="sk-SK" dirty="0" smtClean="0"/>
          </a:p>
          <a:p>
            <a:endParaRPr lang="sk-SK" dirty="0" smtClean="0"/>
          </a:p>
          <a:p>
            <a:endParaRPr lang="sk-SK" dirty="0" smtClean="0"/>
          </a:p>
          <a:p>
            <a:endParaRPr lang="sk-SK"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Charakteristika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pl-PL" dirty="0" smtClean="0"/>
              <a:t>Druh zariadenia na premenu elektrickej energie na svetlo.</a:t>
            </a:r>
          </a:p>
          <a:p>
            <a:r>
              <a:rPr lang="pl-PL" dirty="0" smtClean="0"/>
              <a:t>Využívajú sa tepelné účinky elektirckého prúdu pri prechode tuhým telesom a žiarivé vlastnosti tohto telesa.</a:t>
            </a:r>
          </a:p>
          <a:p>
            <a:r>
              <a:rPr lang="pl-PL" dirty="0" smtClean="0"/>
              <a:t>Zvláštnym druhom je halogénová žiarovka. Takzvaná úsporná žiarovka. </a:t>
            </a:r>
            <a:endParaRPr lang="sk-SK"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Objavenie žiarovky</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Vynašiel ju Thomas Alva Edison v roku 1879</a:t>
            </a:r>
          </a:p>
          <a:p>
            <a:endParaRPr lang="sk-SK" dirty="0"/>
          </a:p>
        </p:txBody>
      </p:sp>
      <p:pic>
        <p:nvPicPr>
          <p:cNvPr id="4" name="Obrázok 3" descr="230px-Thomas_Edison2.jpg"/>
          <p:cNvPicPr>
            <a:picLocks noChangeAspect="1"/>
          </p:cNvPicPr>
          <p:nvPr/>
        </p:nvPicPr>
        <p:blipFill>
          <a:blip r:embed="rId2"/>
          <a:stretch>
            <a:fillRect/>
          </a:stretch>
        </p:blipFill>
        <p:spPr>
          <a:xfrm>
            <a:off x="5943600" y="3124200"/>
            <a:ext cx="2438400" cy="3116911"/>
          </a:xfrm>
          <a:prstGeom prst="rect">
            <a:avLst/>
          </a:prstGeom>
        </p:spPr>
      </p:pic>
      <p:pic>
        <p:nvPicPr>
          <p:cNvPr id="6" name="Obrázok 5" descr="stiahnuť.jpg"/>
          <p:cNvPicPr>
            <a:picLocks noChangeAspect="1"/>
          </p:cNvPicPr>
          <p:nvPr/>
        </p:nvPicPr>
        <p:blipFill>
          <a:blip r:embed="rId3"/>
          <a:stretch>
            <a:fillRect/>
          </a:stretch>
        </p:blipFill>
        <p:spPr>
          <a:xfrm>
            <a:off x="1676400" y="3124200"/>
            <a:ext cx="2382659" cy="3124201"/>
          </a:xfrm>
          <a:prstGeom prst="rect">
            <a:avLst/>
          </a:prstGeom>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Thomas Alva Edison</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Narodil sa 11. </a:t>
            </a:r>
            <a:r>
              <a:rPr lang="sk-SK" dirty="0" smtClean="0"/>
              <a:t>februára </a:t>
            </a:r>
            <a:r>
              <a:rPr lang="sk-SK" dirty="0" smtClean="0"/>
              <a:t>1847 a zomrel 18. </a:t>
            </a:r>
            <a:r>
              <a:rPr lang="sk-SK" dirty="0" smtClean="0"/>
              <a:t>októbra </a:t>
            </a:r>
            <a:r>
              <a:rPr lang="sk-SK" dirty="0" smtClean="0"/>
              <a:t>1931</a:t>
            </a:r>
          </a:p>
          <a:p>
            <a:r>
              <a:rPr lang="sk-SK" dirty="0" smtClean="0"/>
              <a:t>Celosvetovo jeden z najproduktívnejších a najvýznamnejších vynálezcov</a:t>
            </a:r>
          </a:p>
          <a:p>
            <a:r>
              <a:rPr lang="sk-SK" dirty="0" smtClean="0"/>
              <a:t>V</a:t>
            </a:r>
            <a:r>
              <a:rPr lang="it-IT" dirty="0" smtClean="0"/>
              <a:t>iac než 1 692 patentov</a:t>
            </a:r>
            <a:r>
              <a:rPr lang="sk-SK" dirty="0" smtClean="0"/>
              <a:t> </a:t>
            </a:r>
          </a:p>
          <a:p>
            <a:r>
              <a:rPr lang="sk-SK" dirty="0" smtClean="0"/>
              <a:t>Medzi jeho najznámejšie vynálezy patri žiarovka a fonograf </a:t>
            </a:r>
          </a:p>
          <a:p>
            <a:endParaRPr lang="sk-SK" dirty="0" smtClean="0"/>
          </a:p>
          <a:p>
            <a:endParaRPr lang="sk-SK"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Princíp fungovania žiarovky</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Funguje na princípe odporového zahrievania vodiča elektrickým prúdom, ktorý ním preteká</a:t>
            </a:r>
          </a:p>
          <a:p>
            <a:r>
              <a:rPr lang="sk-SK" dirty="0" smtClean="0"/>
              <a:t>Pri vysokej teplote žiarovky žiari ako absolútne čierne teleso</a:t>
            </a:r>
          </a:p>
          <a:p>
            <a:r>
              <a:rPr lang="sk-SK" dirty="0" smtClean="0"/>
              <a:t>Nepriepustná pre ultrafialové žiarenie</a:t>
            </a:r>
          </a:p>
          <a:p>
            <a:endParaRPr lang="sk-SK"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Typy žiaroviek</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smtClean="0"/>
              <a:t>Klasická</a:t>
            </a:r>
          </a:p>
          <a:p>
            <a:endParaRPr lang="sk-SK" dirty="0" smtClean="0"/>
          </a:p>
          <a:p>
            <a:r>
              <a:rPr lang="sk-SK" dirty="0" smtClean="0"/>
              <a:t>Úsporná </a:t>
            </a:r>
            <a:endParaRPr lang="sk-SK" dirty="0" smtClean="0"/>
          </a:p>
          <a:p>
            <a:endParaRPr lang="sk-SK" b="1" dirty="0" smtClean="0"/>
          </a:p>
          <a:p>
            <a:r>
              <a:rPr lang="sk-SK" dirty="0" smtClean="0"/>
              <a:t>Halogénová</a:t>
            </a:r>
          </a:p>
          <a:p>
            <a:endParaRPr lang="sk-SK" dirty="0" smtClean="0"/>
          </a:p>
          <a:p>
            <a:r>
              <a:rPr lang="sk-SK" dirty="0" smtClean="0"/>
              <a:t>LED</a:t>
            </a:r>
            <a:endParaRPr lang="sk-SK" dirty="0" smtClean="0"/>
          </a:p>
          <a:p>
            <a:pPr>
              <a:buNone/>
            </a:pPr>
            <a:endParaRPr lang="sk-SK" b="1" dirty="0" smtClean="0"/>
          </a:p>
          <a:p>
            <a:pPr>
              <a:buNone/>
            </a:pPr>
            <a:endParaRPr lang="sk-SK" dirty="0" smtClean="0"/>
          </a:p>
          <a:p>
            <a:pPr>
              <a:buNone/>
            </a:pPr>
            <a:r>
              <a:rPr lang="sk-SK" b="1" dirty="0" smtClean="0"/>
              <a:t>    </a:t>
            </a:r>
          </a:p>
          <a:p>
            <a:endParaRPr lang="sk-SK" dirty="0"/>
          </a:p>
        </p:txBody>
      </p:sp>
      <p:pic>
        <p:nvPicPr>
          <p:cNvPr id="5" name="Obrázok 4" descr="gen__vyr_14207-700x700.png"/>
          <p:cNvPicPr>
            <a:picLocks noChangeAspect="1"/>
          </p:cNvPicPr>
          <p:nvPr/>
        </p:nvPicPr>
        <p:blipFill>
          <a:blip r:embed="rId3"/>
          <a:stretch>
            <a:fillRect/>
          </a:stretch>
        </p:blipFill>
        <p:spPr>
          <a:xfrm>
            <a:off x="6934200" y="4953000"/>
            <a:ext cx="1143000" cy="1143000"/>
          </a:xfrm>
          <a:prstGeom prst="rect">
            <a:avLst/>
          </a:prstGeom>
        </p:spPr>
      </p:pic>
      <p:pic>
        <p:nvPicPr>
          <p:cNvPr id="6" name="Obrázok 5" descr="GU10_halogen.jpg"/>
          <p:cNvPicPr>
            <a:picLocks noChangeAspect="1"/>
          </p:cNvPicPr>
          <p:nvPr/>
        </p:nvPicPr>
        <p:blipFill>
          <a:blip r:embed="rId4" cstate="print"/>
          <a:stretch>
            <a:fillRect/>
          </a:stretch>
        </p:blipFill>
        <p:spPr>
          <a:xfrm>
            <a:off x="7010400" y="4038600"/>
            <a:ext cx="990600" cy="851916"/>
          </a:xfrm>
          <a:prstGeom prst="rect">
            <a:avLst/>
          </a:prstGeom>
        </p:spPr>
      </p:pic>
      <p:pic>
        <p:nvPicPr>
          <p:cNvPr id="7" name="Obrázok 6" descr="stiahnuť (1).jpg"/>
          <p:cNvPicPr>
            <a:picLocks noChangeAspect="1"/>
          </p:cNvPicPr>
          <p:nvPr/>
        </p:nvPicPr>
        <p:blipFill>
          <a:blip r:embed="rId5"/>
          <a:stretch>
            <a:fillRect/>
          </a:stretch>
        </p:blipFill>
        <p:spPr>
          <a:xfrm>
            <a:off x="7162800" y="3048000"/>
            <a:ext cx="838200" cy="838200"/>
          </a:xfrm>
          <a:prstGeom prst="rect">
            <a:avLst/>
          </a:prstGeom>
        </p:spPr>
      </p:pic>
      <p:pic>
        <p:nvPicPr>
          <p:cNvPr id="8" name="Obrázok 7" descr="stiahnuť (2).jpg"/>
          <p:cNvPicPr>
            <a:picLocks noChangeAspect="1"/>
          </p:cNvPicPr>
          <p:nvPr/>
        </p:nvPicPr>
        <p:blipFill>
          <a:blip r:embed="rId6"/>
          <a:stretch>
            <a:fillRect/>
          </a:stretch>
        </p:blipFill>
        <p:spPr>
          <a:xfrm>
            <a:off x="6934201" y="1757363"/>
            <a:ext cx="1295400" cy="1295400"/>
          </a:xfrm>
          <a:prstGeom prst="rect">
            <a:avLst/>
          </a:prstGeom>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 čoho sa skladá žiarovka?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smtClean="0"/>
              <a:t>Rez žiarovkou</a:t>
            </a:r>
          </a:p>
          <a:p>
            <a:r>
              <a:rPr lang="sk-SK" dirty="0" smtClean="0"/>
              <a:t>1. Sklenená banka</a:t>
            </a:r>
          </a:p>
          <a:p>
            <a:r>
              <a:rPr lang="sk-SK" dirty="0" smtClean="0"/>
              <a:t>2. Náplň: zriedený inertný plyn</a:t>
            </a:r>
          </a:p>
          <a:p>
            <a:r>
              <a:rPr lang="sk-SK" dirty="0" smtClean="0"/>
              <a:t>3. Volfrámové vlákno</a:t>
            </a:r>
          </a:p>
          <a:p>
            <a:r>
              <a:rPr lang="sk-SK" dirty="0" smtClean="0"/>
              <a:t>4. Prívodný drôt</a:t>
            </a:r>
          </a:p>
          <a:p>
            <a:r>
              <a:rPr lang="sk-SK" dirty="0" smtClean="0"/>
              <a:t>5. Prívodný drôt</a:t>
            </a:r>
          </a:p>
          <a:p>
            <a:r>
              <a:rPr lang="sk-SK" dirty="0" smtClean="0"/>
              <a:t>6. Nosný drôt</a:t>
            </a:r>
          </a:p>
          <a:p>
            <a:r>
              <a:rPr lang="sk-SK" dirty="0" smtClean="0"/>
              <a:t>7. Sklenená nosná konštrukcia</a:t>
            </a:r>
          </a:p>
          <a:p>
            <a:r>
              <a:rPr lang="sk-SK" dirty="0" smtClean="0"/>
              <a:t>8. Spoj prívodu a závitu</a:t>
            </a:r>
          </a:p>
          <a:p>
            <a:r>
              <a:rPr lang="sk-SK" dirty="0" smtClean="0"/>
              <a:t>9. Závit do objímky</a:t>
            </a:r>
          </a:p>
          <a:p>
            <a:r>
              <a:rPr lang="sk-SK" dirty="0" smtClean="0"/>
              <a:t>10. Izolácia</a:t>
            </a:r>
          </a:p>
          <a:p>
            <a:r>
              <a:rPr lang="sk-SK" dirty="0" smtClean="0"/>
              <a:t>11. Spodný kontakt do objímky</a:t>
            </a:r>
          </a:p>
          <a:p>
            <a:endParaRPr lang="sk-SK" dirty="0"/>
          </a:p>
        </p:txBody>
      </p:sp>
      <p:pic>
        <p:nvPicPr>
          <p:cNvPr id="4" name="Obrázok 3" descr="žiarovka.png"/>
          <p:cNvPicPr>
            <a:picLocks noChangeAspect="1"/>
          </p:cNvPicPr>
          <p:nvPr/>
        </p:nvPicPr>
        <p:blipFill>
          <a:blip r:embed="rId2"/>
          <a:stretch>
            <a:fillRect/>
          </a:stretch>
        </p:blipFill>
        <p:spPr>
          <a:xfrm>
            <a:off x="5334000" y="2133600"/>
            <a:ext cx="3162300" cy="4283479"/>
          </a:xfrm>
          <a:prstGeom prst="rect">
            <a:avLst/>
          </a:prstGeo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Zaujímavosti</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Edison predstavil svoju žiarovku na Silvestra pred 135 rokmi</a:t>
            </a:r>
          </a:p>
          <a:p>
            <a:r>
              <a:rPr lang="sk-SK" dirty="0" smtClean="0"/>
              <a:t>Dizajnéri </a:t>
            </a:r>
            <a:r>
              <a:rPr lang="sk-SK" dirty="0" smtClean="0"/>
              <a:t>vytvorili lietajúcu žiarovku, odolá aj gravitácii</a:t>
            </a:r>
          </a:p>
          <a:p>
            <a:endParaRPr lang="sk-SK" dirty="0" smtClean="0"/>
          </a:p>
          <a:p>
            <a:pPr>
              <a:buNone/>
            </a:pPr>
            <a:endParaRPr lang="sk-SK" dirty="0"/>
          </a:p>
        </p:txBody>
      </p:sp>
      <p:pic>
        <p:nvPicPr>
          <p:cNvPr id="4" name="Obrázok 3" descr="svedi-vytvorili-lietajucu-ziarovku-ktora-odolava-gravitacii.jpg"/>
          <p:cNvPicPr>
            <a:picLocks noChangeAspect="1"/>
          </p:cNvPicPr>
          <p:nvPr/>
        </p:nvPicPr>
        <p:blipFill>
          <a:blip r:embed="rId2"/>
          <a:stretch>
            <a:fillRect/>
          </a:stretch>
        </p:blipFill>
        <p:spPr>
          <a:xfrm>
            <a:off x="6096000" y="4876800"/>
            <a:ext cx="2171700" cy="1447800"/>
          </a:xfrm>
          <a:prstGeom prst="rect">
            <a:avLst/>
          </a:prstGeom>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tský">
  <a:themeElements>
    <a:clrScheme name="Mests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sts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sts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224</TotalTime>
  <Words>422</Words>
  <PresentationFormat>Prezentácia na obrazovke (4:3)</PresentationFormat>
  <Paragraphs>87</Paragraphs>
  <Slides>13</Slides>
  <Notes>3</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Mestský</vt:lpstr>
      <vt:lpstr>Žiarovka</vt:lpstr>
      <vt:lpstr>Obsah</vt:lpstr>
      <vt:lpstr>Charakteristika</vt:lpstr>
      <vt:lpstr>Objavenie žiarovky</vt:lpstr>
      <vt:lpstr>Thomas Alva Edison</vt:lpstr>
      <vt:lpstr>Princíp fungovania žiarovky</vt:lpstr>
      <vt:lpstr>Typy žiaroviek</vt:lpstr>
      <vt:lpstr>Z čoho sa skladá žiarovka?</vt:lpstr>
      <vt:lpstr>Zaujímavosti</vt:lpstr>
      <vt:lpstr>Videá</vt:lpstr>
      <vt:lpstr>Otázky</vt:lpstr>
      <vt:lpstr>Zdroje</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Žiarovka</dc:title>
  <cp:lastModifiedBy>ZS C PO</cp:lastModifiedBy>
  <cp:revision>26</cp:revision>
  <dcterms:modified xsi:type="dcterms:W3CDTF">2017-05-17T17:13:04Z</dcterms:modified>
</cp:coreProperties>
</file>