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0" r:id="rId9"/>
    <p:sldId id="262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8C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8D3-B962-495C-8E63-7B2DB39BBE88}" type="datetimeFigureOut">
              <a:rPr lang="sk-SK" smtClean="0"/>
              <a:t>26.4.2016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47EA-DB38-4FEC-BC4A-3DA6F7D13D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424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8D3-B962-495C-8E63-7B2DB39BBE88}" type="datetimeFigureOut">
              <a:rPr lang="sk-SK" smtClean="0"/>
              <a:t>26.4.2016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47EA-DB38-4FEC-BC4A-3DA6F7D13D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844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8D3-B962-495C-8E63-7B2DB39BBE88}" type="datetimeFigureOut">
              <a:rPr lang="sk-SK" smtClean="0"/>
              <a:t>26.4.2016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47EA-DB38-4FEC-BC4A-3DA6F7D13D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87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8D3-B962-495C-8E63-7B2DB39BBE88}" type="datetimeFigureOut">
              <a:rPr lang="sk-SK" smtClean="0"/>
              <a:t>26.4.2016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47EA-DB38-4FEC-BC4A-3DA6F7D13D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520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8D3-B962-495C-8E63-7B2DB39BBE88}" type="datetimeFigureOut">
              <a:rPr lang="sk-SK" smtClean="0"/>
              <a:t>26.4.2016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47EA-DB38-4FEC-BC4A-3DA6F7D13D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619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8D3-B962-495C-8E63-7B2DB39BBE88}" type="datetimeFigureOut">
              <a:rPr lang="sk-SK" smtClean="0"/>
              <a:t>26.4.2016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47EA-DB38-4FEC-BC4A-3DA6F7D13D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894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8D3-B962-495C-8E63-7B2DB39BBE88}" type="datetimeFigureOut">
              <a:rPr lang="sk-SK" smtClean="0"/>
              <a:t>26.4.2016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47EA-DB38-4FEC-BC4A-3DA6F7D13D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45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8D3-B962-495C-8E63-7B2DB39BBE88}" type="datetimeFigureOut">
              <a:rPr lang="sk-SK" smtClean="0"/>
              <a:t>26.4.2016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47EA-DB38-4FEC-BC4A-3DA6F7D13D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768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8D3-B962-495C-8E63-7B2DB39BBE88}" type="datetimeFigureOut">
              <a:rPr lang="sk-SK" smtClean="0"/>
              <a:t>26.4.2016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47EA-DB38-4FEC-BC4A-3DA6F7D13D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763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8D3-B962-495C-8E63-7B2DB39BBE88}" type="datetimeFigureOut">
              <a:rPr lang="sk-SK" smtClean="0"/>
              <a:t>26.4.2016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47EA-DB38-4FEC-BC4A-3DA6F7D13D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681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8D3-B962-495C-8E63-7B2DB39BBE88}" type="datetimeFigureOut">
              <a:rPr lang="sk-SK" smtClean="0"/>
              <a:t>26.4.2016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47EA-DB38-4FEC-BC4A-3DA6F7D13D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571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6E8D3-B962-495C-8E63-7B2DB39BBE88}" type="datetimeFigureOut">
              <a:rPr lang="sk-SK" smtClean="0"/>
              <a:t>26.4.2016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47EA-DB38-4FEC-BC4A-3DA6F7D13D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143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primar.sme.sk/c/4117348/starostlivost-o-chrup-a-hygiena-ustnej-dutiny.html" TargetMode="External"/><Relationship Id="rId3" Type="http://schemas.openxmlformats.org/officeDocument/2006/relationships/hyperlink" Target="http://www.schill.sk/zuby-odborne-clanky/zubny-kaz" TargetMode="External"/><Relationship Id="rId7" Type="http://schemas.openxmlformats.org/officeDocument/2006/relationships/hyperlink" Target="http://primar.sme.sk/c/4117351/fluorizacia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Zubn%C3%BD_kaz" TargetMode="External"/><Relationship Id="rId5" Type="http://schemas.openxmlformats.org/officeDocument/2006/relationships/hyperlink" Target="http://primar.sme.sk/c/4117347/profylaxia.html" TargetMode="External"/><Relationship Id="rId4" Type="http://schemas.openxmlformats.org/officeDocument/2006/relationships/hyperlink" Target="http://primar.sme.sk/c/4117340/zubny-kaz-kari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47800" y="1478279"/>
            <a:ext cx="9144000" cy="1483043"/>
          </a:xfrm>
        </p:spPr>
        <p:txBody>
          <a:bodyPr>
            <a:normAutofit/>
          </a:bodyPr>
          <a:lstStyle/>
          <a:p>
            <a:r>
              <a:rPr lang="sk-SK" sz="88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996633"/>
                </a:solidFill>
                <a:effectLst>
                  <a:reflection blurRad="6350" stA="55000" endA="300" endPos="45500" dir="5400000" sy="-100000" algn="bl" rotWithShape="0"/>
                </a:effectLst>
                <a:latin typeface="Forte" panose="03060902040502070203" pitchFamily="66" charset="0"/>
              </a:rPr>
              <a:t>Zubný kaz</a:t>
            </a:r>
            <a:endParaRPr lang="sk-SK" sz="88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996633"/>
              </a:solidFill>
              <a:effectLst>
                <a:reflection blurRad="6350" stA="55000" endA="300" endPos="45500" dir="5400000" sy="-100000" algn="bl" rotWithShape="0"/>
              </a:effectLst>
              <a:latin typeface="Forte" panose="03060902040502070203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407920" y="6030119"/>
            <a:ext cx="9144000" cy="1655762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996633"/>
                </a:solidFill>
              </a:rPr>
              <a:t>Soňa </a:t>
            </a:r>
            <a:r>
              <a:rPr lang="sk-SK" sz="3200" dirty="0" err="1" smtClean="0">
                <a:solidFill>
                  <a:srgbClr val="996633"/>
                </a:solidFill>
              </a:rPr>
              <a:t>Harvanová</a:t>
            </a:r>
            <a:endParaRPr lang="sk-SK" sz="3200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5884" y="1863912"/>
            <a:ext cx="10515600" cy="1325563"/>
          </a:xfrm>
        </p:spPr>
        <p:txBody>
          <a:bodyPr>
            <a:normAutofit/>
          </a:bodyPr>
          <a:lstStyle/>
          <a:p>
            <a:r>
              <a:rPr lang="sk-SK" sz="5400" b="1" dirty="0" smtClean="0">
                <a:solidFill>
                  <a:srgbClr val="996633"/>
                </a:solidFill>
                <a:latin typeface="AR BLANCA" panose="02000000000000000000" pitchFamily="2" charset="0"/>
              </a:rPr>
              <a:t>ĎAKUJEM ZA POZORNOSŤ!</a:t>
            </a:r>
            <a:endParaRPr lang="sk-SK" sz="5400" b="1" dirty="0">
              <a:solidFill>
                <a:srgbClr val="996633"/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1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rgbClr val="996633"/>
                </a:solidFill>
                <a:latin typeface="Forte" panose="03060902040502070203" pitchFamily="66" charset="0"/>
              </a:rPr>
              <a:t>Obsah:</a:t>
            </a:r>
            <a:endParaRPr lang="sk-SK" dirty="0">
              <a:ln>
                <a:solidFill>
                  <a:schemeClr val="tx1"/>
                </a:solidFill>
              </a:ln>
              <a:solidFill>
                <a:srgbClr val="996633"/>
              </a:solidFill>
              <a:latin typeface="Forte" panose="03060902040502070203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15278" y="182653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sk-SK" sz="3200" dirty="0" smtClean="0">
                <a:solidFill>
                  <a:srgbClr val="996633"/>
                </a:solidFill>
              </a:rPr>
              <a:t>Čo je to zubný kaz?</a:t>
            </a:r>
          </a:p>
          <a:p>
            <a:pPr>
              <a:lnSpc>
                <a:spcPct val="150000"/>
              </a:lnSpc>
            </a:pPr>
            <a:r>
              <a:rPr lang="sk-SK" sz="3200" dirty="0" smtClean="0">
                <a:solidFill>
                  <a:srgbClr val="996633"/>
                </a:solidFill>
              </a:rPr>
              <a:t>Príčina vzniku</a:t>
            </a:r>
          </a:p>
          <a:p>
            <a:pPr>
              <a:lnSpc>
                <a:spcPct val="150000"/>
              </a:lnSpc>
            </a:pPr>
            <a:r>
              <a:rPr lang="sk-SK" sz="3200" dirty="0">
                <a:solidFill>
                  <a:srgbClr val="996633"/>
                </a:solidFill>
              </a:rPr>
              <a:t>S</a:t>
            </a:r>
            <a:r>
              <a:rPr lang="sk-SK" sz="3200" dirty="0" smtClean="0">
                <a:solidFill>
                  <a:srgbClr val="996633"/>
                </a:solidFill>
              </a:rPr>
              <a:t>ymptómy </a:t>
            </a:r>
          </a:p>
          <a:p>
            <a:pPr>
              <a:lnSpc>
                <a:spcPct val="150000"/>
              </a:lnSpc>
            </a:pPr>
            <a:r>
              <a:rPr lang="sk-SK" sz="3200" dirty="0" smtClean="0">
                <a:solidFill>
                  <a:srgbClr val="996633"/>
                </a:solidFill>
              </a:rPr>
              <a:t>Diagnóza </a:t>
            </a:r>
          </a:p>
          <a:p>
            <a:pPr>
              <a:lnSpc>
                <a:spcPct val="150000"/>
              </a:lnSpc>
            </a:pPr>
            <a:r>
              <a:rPr lang="sk-SK" sz="3200" dirty="0" smtClean="0">
                <a:solidFill>
                  <a:srgbClr val="996633"/>
                </a:solidFill>
              </a:rPr>
              <a:t>Liečba a odstránenie</a:t>
            </a:r>
          </a:p>
          <a:p>
            <a:pPr>
              <a:lnSpc>
                <a:spcPct val="150000"/>
              </a:lnSpc>
            </a:pPr>
            <a:r>
              <a:rPr lang="sk-SK" sz="3200" dirty="0" smtClean="0">
                <a:solidFill>
                  <a:srgbClr val="996633"/>
                </a:solidFill>
              </a:rPr>
              <a:t>Profylaxia </a:t>
            </a:r>
            <a:endParaRPr lang="sk-SK" sz="3200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8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8000" pressure="16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rgbClr val="996633"/>
                </a:solidFill>
                <a:latin typeface="Forte" panose="03060902040502070203" pitchFamily="66" charset="0"/>
              </a:rPr>
              <a:t>Čo je to zubný kaz ? </a:t>
            </a:r>
            <a:endParaRPr lang="sk-SK" dirty="0">
              <a:ln>
                <a:solidFill>
                  <a:schemeClr val="tx1"/>
                </a:solidFill>
              </a:ln>
              <a:solidFill>
                <a:srgbClr val="996633"/>
              </a:solidFill>
              <a:latin typeface="Forte" panose="03060902040502070203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64096" y="1690688"/>
            <a:ext cx="10515600" cy="4351338"/>
          </a:xfrm>
        </p:spPr>
        <p:txBody>
          <a:bodyPr/>
          <a:lstStyle/>
          <a:p>
            <a:r>
              <a:rPr lang="sk-SK" dirty="0" smtClean="0">
                <a:solidFill>
                  <a:srgbClr val="996633"/>
                </a:solidFill>
              </a:rPr>
              <a:t>Lat. </a:t>
            </a:r>
            <a:r>
              <a:rPr lang="sk-SK" dirty="0" err="1" smtClean="0">
                <a:solidFill>
                  <a:srgbClr val="996633"/>
                </a:solidFill>
              </a:rPr>
              <a:t>caries</a:t>
            </a:r>
            <a:r>
              <a:rPr lang="sk-SK" dirty="0" smtClean="0">
                <a:solidFill>
                  <a:srgbClr val="996633"/>
                </a:solidFill>
              </a:rPr>
              <a:t> </a:t>
            </a:r>
            <a:r>
              <a:rPr lang="sk-SK" dirty="0" err="1" smtClean="0">
                <a:solidFill>
                  <a:srgbClr val="996633"/>
                </a:solidFill>
              </a:rPr>
              <a:t>dentis</a:t>
            </a:r>
            <a:endParaRPr lang="sk-SK" dirty="0" smtClean="0">
              <a:solidFill>
                <a:srgbClr val="996633"/>
              </a:solidFill>
            </a:endParaRPr>
          </a:p>
          <a:p>
            <a:r>
              <a:rPr lang="sk-SK" dirty="0" smtClean="0">
                <a:solidFill>
                  <a:srgbClr val="996633"/>
                </a:solidFill>
              </a:rPr>
              <a:t>95% obyv.</a:t>
            </a:r>
          </a:p>
          <a:p>
            <a:r>
              <a:rPr lang="sk-SK" dirty="0" smtClean="0">
                <a:solidFill>
                  <a:srgbClr val="996633"/>
                </a:solidFill>
              </a:rPr>
              <a:t>Rozpad zuboviny a skloviny</a:t>
            </a:r>
            <a:endParaRPr lang="sk-SK" dirty="0" smtClean="0">
              <a:solidFill>
                <a:srgbClr val="996633"/>
              </a:solidFill>
            </a:endParaRPr>
          </a:p>
          <a:p>
            <a:r>
              <a:rPr lang="sk-SK" dirty="0" smtClean="0">
                <a:solidFill>
                  <a:srgbClr val="996633"/>
                </a:solidFill>
              </a:rPr>
              <a:t>Bakteriálno-chemické odvápňujúce a rozpúšťacie procesy</a:t>
            </a:r>
          </a:p>
          <a:p>
            <a:r>
              <a:rPr lang="sk-SK" dirty="0" smtClean="0">
                <a:solidFill>
                  <a:srgbClr val="996633"/>
                </a:solidFill>
              </a:rPr>
              <a:t>Strata rovnováhy medzi </a:t>
            </a:r>
            <a:r>
              <a:rPr lang="sk-SK" dirty="0" err="1" smtClean="0">
                <a:solidFill>
                  <a:srgbClr val="996633"/>
                </a:solidFill>
              </a:rPr>
              <a:t>remineralizáciou</a:t>
            </a:r>
            <a:r>
              <a:rPr lang="sk-SK" dirty="0" smtClean="0">
                <a:solidFill>
                  <a:srgbClr val="996633"/>
                </a:solidFill>
              </a:rPr>
              <a:t> a </a:t>
            </a:r>
            <a:r>
              <a:rPr lang="sk-SK" dirty="0" err="1" smtClean="0">
                <a:solidFill>
                  <a:srgbClr val="996633"/>
                </a:solidFill>
              </a:rPr>
              <a:t>demineralizáciou</a:t>
            </a:r>
            <a:endParaRPr lang="sk-SK" dirty="0" smtClean="0">
              <a:solidFill>
                <a:srgbClr val="996633"/>
              </a:solidFill>
            </a:endParaRPr>
          </a:p>
          <a:p>
            <a:endParaRPr lang="sk-SK" dirty="0" smtClean="0">
              <a:solidFill>
                <a:srgbClr val="996633"/>
              </a:solidFill>
            </a:endParaRPr>
          </a:p>
          <a:p>
            <a:endParaRPr lang="sk-SK" dirty="0" smtClean="0">
              <a:solidFill>
                <a:srgbClr val="996633"/>
              </a:solidFill>
            </a:endParaRPr>
          </a:p>
          <a:p>
            <a:endParaRPr lang="sk-SK" dirty="0" smtClean="0">
              <a:solidFill>
                <a:srgbClr val="996633"/>
              </a:solidFill>
            </a:endParaRP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/>
          <a:srcRect r="15495"/>
          <a:stretch/>
        </p:blipFill>
        <p:spPr>
          <a:xfrm>
            <a:off x="9449105" y="139383"/>
            <a:ext cx="2742895" cy="3726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4"/>
          <p:cNvSpPr txBox="1"/>
          <p:nvPr/>
        </p:nvSpPr>
        <p:spPr>
          <a:xfrm>
            <a:off x="4010698" y="4433475"/>
            <a:ext cx="3622397" cy="2215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Prierez </a:t>
            </a:r>
            <a:r>
              <a:rPr lang="sk-SK" sz="2000" b="1" dirty="0"/>
              <a:t>ľudským zubom.</a:t>
            </a:r>
            <a:r>
              <a:rPr lang="sk-SK" sz="2000" dirty="0"/>
              <a:t> </a:t>
            </a:r>
            <a:endParaRPr lang="sk-SK" sz="2000" dirty="0" smtClean="0"/>
          </a:p>
          <a:p>
            <a:r>
              <a:rPr lang="sk-SK" sz="2000" dirty="0" smtClean="0"/>
              <a:t>A</a:t>
            </a:r>
            <a:r>
              <a:rPr lang="sk-SK" sz="2000" dirty="0"/>
              <a:t> – korunka, B – koreň; </a:t>
            </a:r>
            <a:endParaRPr lang="sk-SK" sz="2000" dirty="0" smtClean="0"/>
          </a:p>
          <a:p>
            <a:r>
              <a:rPr lang="sk-SK" sz="2000" dirty="0" smtClean="0"/>
              <a:t>1</a:t>
            </a:r>
            <a:r>
              <a:rPr lang="sk-SK" sz="2000" dirty="0"/>
              <a:t> – sklovina, 2 – zubovina, </a:t>
            </a:r>
            <a:endParaRPr lang="sk-SK" sz="2000" dirty="0" smtClean="0"/>
          </a:p>
          <a:p>
            <a:r>
              <a:rPr lang="sk-SK" sz="2000" dirty="0" smtClean="0"/>
              <a:t>3</a:t>
            </a:r>
            <a:r>
              <a:rPr lang="sk-SK" sz="2000" dirty="0"/>
              <a:t> – dreň, 4 – ďasná, </a:t>
            </a:r>
            <a:endParaRPr lang="sk-SK" sz="2000" dirty="0" smtClean="0"/>
          </a:p>
          <a:p>
            <a:r>
              <a:rPr lang="sk-SK" sz="2000" dirty="0" smtClean="0"/>
              <a:t>5</a:t>
            </a:r>
            <a:r>
              <a:rPr lang="sk-SK" sz="2000" dirty="0"/>
              <a:t> – cement</a:t>
            </a:r>
            <a:r>
              <a:rPr lang="sk-SK" sz="2000" dirty="0" smtClean="0"/>
              <a:t>,</a:t>
            </a:r>
          </a:p>
          <a:p>
            <a:r>
              <a:rPr lang="sk-SK" sz="2000" dirty="0" smtClean="0"/>
              <a:t>6</a:t>
            </a:r>
            <a:r>
              <a:rPr lang="sk-SK" sz="2000" dirty="0"/>
              <a:t> – kosť, 7 – cieva, 8 – nerv.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854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rgbClr val="996633"/>
                </a:solidFill>
                <a:latin typeface="Forte" panose="03060902040502070203" pitchFamily="66" charset="0"/>
              </a:rPr>
              <a:t>Príčina vzniku</a:t>
            </a:r>
            <a:endParaRPr lang="sk-SK" dirty="0">
              <a:ln>
                <a:solidFill>
                  <a:schemeClr val="tx1"/>
                </a:solidFill>
              </a:ln>
              <a:solidFill>
                <a:srgbClr val="996633"/>
              </a:solidFill>
              <a:latin typeface="Forte" panose="03060902040502070203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996633"/>
                </a:solidFill>
              </a:rPr>
              <a:t>Multifaktoriálny</a:t>
            </a:r>
            <a:r>
              <a:rPr lang="sk-SK" dirty="0" smtClean="0">
                <a:solidFill>
                  <a:srgbClr val="996633"/>
                </a:solidFill>
              </a:rPr>
              <a:t> proces</a:t>
            </a:r>
          </a:p>
          <a:p>
            <a:r>
              <a:rPr lang="sk-SK" dirty="0" smtClean="0">
                <a:solidFill>
                  <a:srgbClr val="996633"/>
                </a:solidFill>
              </a:rPr>
              <a:t>Základné predpoklady: zubovina, mikroorganizmy, substrát, čas</a:t>
            </a:r>
          </a:p>
          <a:p>
            <a:r>
              <a:rPr lang="sk-SK" dirty="0" smtClean="0">
                <a:solidFill>
                  <a:srgbClr val="996633"/>
                </a:solidFill>
              </a:rPr>
              <a:t>Sliny, rasová príslušnosť, pohlavie, vek...</a:t>
            </a:r>
          </a:p>
          <a:p>
            <a:r>
              <a:rPr lang="sk-SK" dirty="0" smtClean="0">
                <a:solidFill>
                  <a:srgbClr val="996633"/>
                </a:solidFill>
              </a:rPr>
              <a:t>Najviac náchylné: medzizubné priestory</a:t>
            </a:r>
          </a:p>
          <a:p>
            <a:pPr marL="0" indent="0">
              <a:buNone/>
            </a:pPr>
            <a:r>
              <a:rPr lang="sk-SK" dirty="0">
                <a:solidFill>
                  <a:srgbClr val="996633"/>
                </a:solidFill>
              </a:rPr>
              <a:t> </a:t>
            </a:r>
            <a:r>
              <a:rPr lang="sk-SK" dirty="0" smtClean="0">
                <a:solidFill>
                  <a:srgbClr val="996633"/>
                </a:solidFill>
              </a:rPr>
              <a:t>                                  prechod medzi korunkou a koreňom  </a:t>
            </a:r>
          </a:p>
          <a:p>
            <a:endParaRPr lang="sk-SK" dirty="0" smtClean="0">
              <a:solidFill>
                <a:srgbClr val="996633"/>
              </a:solidFill>
            </a:endParaRP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1" y="4113392"/>
            <a:ext cx="3243061" cy="2432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951" y="125905"/>
            <a:ext cx="2812380" cy="2115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s://upload.wikimedia.org/wikipedia/commons/thumb/3/3e/Toothdecay.png/220px-Toothdeca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136" y="2970170"/>
            <a:ext cx="1783201" cy="372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2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rgbClr val="996633"/>
                </a:solidFill>
                <a:latin typeface="Forte" panose="03060902040502070203" pitchFamily="66" charset="0"/>
              </a:rPr>
              <a:t>Symptómy </a:t>
            </a:r>
            <a:endParaRPr lang="sk-SK" dirty="0">
              <a:ln>
                <a:solidFill>
                  <a:schemeClr val="tx1"/>
                </a:solidFill>
              </a:ln>
              <a:solidFill>
                <a:srgbClr val="996633"/>
              </a:solidFill>
              <a:latin typeface="Forte" panose="03060902040502070203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135591"/>
            <a:ext cx="10515600" cy="4351338"/>
          </a:xfrm>
        </p:spPr>
        <p:txBody>
          <a:bodyPr/>
          <a:lstStyle/>
          <a:p>
            <a:r>
              <a:rPr lang="sk-SK" dirty="0" smtClean="0">
                <a:solidFill>
                  <a:srgbClr val="996633"/>
                </a:solidFill>
              </a:rPr>
              <a:t>Odvápnené zóny</a:t>
            </a:r>
          </a:p>
          <a:p>
            <a:r>
              <a:rPr lang="sk-SK" dirty="0" smtClean="0">
                <a:solidFill>
                  <a:srgbClr val="996633"/>
                </a:solidFill>
              </a:rPr>
              <a:t>Hnedasté fľaky</a:t>
            </a:r>
          </a:p>
          <a:p>
            <a:r>
              <a:rPr lang="sk-SK" dirty="0" smtClean="0">
                <a:solidFill>
                  <a:srgbClr val="996633"/>
                </a:solidFill>
              </a:rPr>
              <a:t>Tmavé sfarbenie</a:t>
            </a:r>
          </a:p>
          <a:p>
            <a:r>
              <a:rPr lang="sk-SK" dirty="0" smtClean="0">
                <a:solidFill>
                  <a:srgbClr val="996633"/>
                </a:solidFill>
              </a:rPr>
              <a:t>Defekty/ diery</a:t>
            </a:r>
          </a:p>
          <a:p>
            <a:r>
              <a:rPr lang="sk-SK" dirty="0" smtClean="0">
                <a:solidFill>
                  <a:srgbClr val="996633"/>
                </a:solidFill>
              </a:rPr>
              <a:t>Bolesť</a:t>
            </a:r>
          </a:p>
          <a:p>
            <a:r>
              <a:rPr lang="sk-SK" dirty="0" smtClean="0">
                <a:solidFill>
                  <a:srgbClr val="996633"/>
                </a:solidFill>
              </a:rPr>
              <a:t>Citlivosť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510" y="680662"/>
            <a:ext cx="3256691" cy="2269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136" y="1369744"/>
            <a:ext cx="3000375" cy="2114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226" y="4285657"/>
            <a:ext cx="4510532" cy="200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84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rgbClr val="996633"/>
                </a:solidFill>
                <a:latin typeface="Forte" panose="03060902040502070203" pitchFamily="66" charset="0"/>
              </a:rPr>
              <a:t>Diagnóza </a:t>
            </a:r>
            <a:endParaRPr lang="sk-SK" dirty="0">
              <a:ln>
                <a:solidFill>
                  <a:schemeClr val="tx1"/>
                </a:solidFill>
              </a:ln>
              <a:solidFill>
                <a:srgbClr val="996633"/>
              </a:solidFill>
              <a:latin typeface="Forte" panose="03060902040502070203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6076" y="1954414"/>
            <a:ext cx="10515600" cy="4351338"/>
          </a:xfrm>
        </p:spPr>
        <p:txBody>
          <a:bodyPr/>
          <a:lstStyle/>
          <a:p>
            <a:r>
              <a:rPr lang="sk-SK" dirty="0" smtClean="0">
                <a:solidFill>
                  <a:srgbClr val="996633"/>
                </a:solidFill>
              </a:rPr>
              <a:t>Stomatologické vyšetrenie</a:t>
            </a:r>
          </a:p>
          <a:p>
            <a:r>
              <a:rPr lang="sk-SK" dirty="0" smtClean="0">
                <a:solidFill>
                  <a:srgbClr val="996633"/>
                </a:solidFill>
              </a:rPr>
              <a:t>Identifikácia:  studený sprej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996633"/>
                </a:solidFill>
              </a:rPr>
              <a:t>                            teplý vosk</a:t>
            </a:r>
          </a:p>
          <a:p>
            <a:pPr marL="0" indent="0">
              <a:buNone/>
            </a:pPr>
            <a:r>
              <a:rPr lang="sk-SK" dirty="0">
                <a:solidFill>
                  <a:srgbClr val="996633"/>
                </a:solidFill>
              </a:rPr>
              <a:t> </a:t>
            </a:r>
            <a:r>
              <a:rPr lang="sk-SK" dirty="0" smtClean="0">
                <a:solidFill>
                  <a:srgbClr val="996633"/>
                </a:solidFill>
              </a:rPr>
              <a:t>                           vizuálny kontakt</a:t>
            </a:r>
          </a:p>
          <a:p>
            <a:pPr marL="0" indent="0">
              <a:buNone/>
            </a:pPr>
            <a:r>
              <a:rPr lang="sk-SK" dirty="0">
                <a:solidFill>
                  <a:srgbClr val="996633"/>
                </a:solidFill>
              </a:rPr>
              <a:t> </a:t>
            </a:r>
            <a:r>
              <a:rPr lang="sk-SK" dirty="0" smtClean="0">
                <a:solidFill>
                  <a:srgbClr val="996633"/>
                </a:solidFill>
              </a:rPr>
              <a:t>                           röntgenová snímka</a:t>
            </a:r>
          </a:p>
          <a:p>
            <a:endParaRPr lang="sk-SK" dirty="0" smtClean="0">
              <a:solidFill>
                <a:srgbClr val="996633"/>
              </a:solidFill>
            </a:endParaRPr>
          </a:p>
          <a:p>
            <a:r>
              <a:rPr lang="sk-SK" dirty="0" smtClean="0">
                <a:solidFill>
                  <a:srgbClr val="996633"/>
                </a:solidFill>
              </a:rPr>
              <a:t>Druhy kazov:  iniciálny zubný kaz s intaktným povrchom</a:t>
            </a:r>
          </a:p>
          <a:p>
            <a:pPr marL="0" indent="0">
              <a:buNone/>
            </a:pPr>
            <a:r>
              <a:rPr lang="sk-SK" dirty="0">
                <a:solidFill>
                  <a:srgbClr val="996633"/>
                </a:solidFill>
              </a:rPr>
              <a:t> </a:t>
            </a:r>
            <a:r>
              <a:rPr lang="sk-SK" dirty="0" smtClean="0">
                <a:solidFill>
                  <a:srgbClr val="996633"/>
                </a:solidFill>
              </a:rPr>
              <a:t>                           existujúca lézia s prelomeným povrchom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190" y="481564"/>
            <a:ext cx="5647131" cy="1579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251" y="3089185"/>
            <a:ext cx="2163810" cy="2989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92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rgbClr val="996633"/>
                </a:solidFill>
                <a:latin typeface="Forte" panose="03060902040502070203" pitchFamily="66" charset="0"/>
              </a:rPr>
              <a:t>Liečba a odstránenie</a:t>
            </a:r>
            <a:endParaRPr lang="sk-SK" dirty="0">
              <a:ln>
                <a:solidFill>
                  <a:schemeClr val="tx1"/>
                </a:solidFill>
              </a:ln>
              <a:solidFill>
                <a:srgbClr val="996633"/>
              </a:solidFill>
              <a:latin typeface="Forte" panose="03060902040502070203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96633"/>
                </a:solidFill>
              </a:rPr>
              <a:t>Vŕtanie          plomba</a:t>
            </a:r>
          </a:p>
          <a:p>
            <a:r>
              <a:rPr lang="sk-SK" dirty="0" smtClean="0">
                <a:solidFill>
                  <a:srgbClr val="996633"/>
                </a:solidFill>
              </a:rPr>
              <a:t>Ošetrenie laserom</a:t>
            </a:r>
          </a:p>
          <a:p>
            <a:r>
              <a:rPr lang="sk-SK" dirty="0" err="1" smtClean="0">
                <a:solidFill>
                  <a:srgbClr val="996633"/>
                </a:solidFill>
              </a:rPr>
              <a:t>Ozónoterapia</a:t>
            </a:r>
            <a:endParaRPr lang="sk-SK" dirty="0" smtClean="0">
              <a:solidFill>
                <a:srgbClr val="996633"/>
              </a:solidFill>
            </a:endParaRPr>
          </a:p>
          <a:p>
            <a:endParaRPr lang="sk-SK" dirty="0">
              <a:solidFill>
                <a:srgbClr val="996633"/>
              </a:solidFill>
            </a:endParaRPr>
          </a:p>
          <a:p>
            <a:r>
              <a:rPr lang="sk-SK" dirty="0" smtClean="0">
                <a:solidFill>
                  <a:srgbClr val="996633"/>
                </a:solidFill>
              </a:rPr>
              <a:t>Výplne:  amalgámová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996633"/>
                </a:solidFill>
              </a:rPr>
              <a:t>                  kompozitná</a:t>
            </a:r>
          </a:p>
          <a:p>
            <a:pPr marL="0" indent="0">
              <a:buNone/>
            </a:pPr>
            <a:r>
              <a:rPr lang="sk-SK" dirty="0">
                <a:solidFill>
                  <a:srgbClr val="996633"/>
                </a:solidFill>
              </a:rPr>
              <a:t> </a:t>
            </a:r>
            <a:r>
              <a:rPr lang="sk-SK" dirty="0" smtClean="0">
                <a:solidFill>
                  <a:srgbClr val="996633"/>
                </a:solidFill>
              </a:rPr>
              <a:t>                 </a:t>
            </a:r>
            <a:r>
              <a:rPr lang="sk-SK" dirty="0" err="1" smtClean="0">
                <a:solidFill>
                  <a:srgbClr val="996633"/>
                </a:solidFill>
              </a:rPr>
              <a:t>skloionomérny</a:t>
            </a:r>
            <a:r>
              <a:rPr lang="sk-SK" dirty="0" smtClean="0">
                <a:solidFill>
                  <a:srgbClr val="996633"/>
                </a:solidFill>
              </a:rPr>
              <a:t> cement</a:t>
            </a:r>
          </a:p>
          <a:p>
            <a:endParaRPr lang="sk-SK" dirty="0"/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2340244" y="2061275"/>
            <a:ext cx="5734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565" y="346452"/>
            <a:ext cx="3445936" cy="2292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50" y="1709361"/>
            <a:ext cx="30099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376" y="3066522"/>
            <a:ext cx="3510865" cy="1705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9732" y="4943586"/>
            <a:ext cx="3810000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2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rgbClr val="996633"/>
                </a:solidFill>
                <a:latin typeface="Forte" panose="03060902040502070203" pitchFamily="66" charset="0"/>
              </a:rPr>
              <a:t>Profylaxia </a:t>
            </a:r>
            <a:endParaRPr lang="sk-SK" dirty="0">
              <a:ln>
                <a:solidFill>
                  <a:schemeClr val="tx1"/>
                </a:solidFill>
              </a:ln>
              <a:solidFill>
                <a:srgbClr val="996633"/>
              </a:solidFill>
              <a:latin typeface="Forte" panose="03060902040502070203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96633"/>
                </a:solidFill>
              </a:rPr>
              <a:t>Základ :  správna výživa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996633"/>
                </a:solidFill>
              </a:rPr>
              <a:t>                   starostlivosť o zuby</a:t>
            </a:r>
          </a:p>
          <a:p>
            <a:pPr marL="0" indent="0">
              <a:buNone/>
            </a:pPr>
            <a:r>
              <a:rPr lang="sk-SK" dirty="0">
                <a:solidFill>
                  <a:srgbClr val="996633"/>
                </a:solidFill>
              </a:rPr>
              <a:t> </a:t>
            </a:r>
            <a:r>
              <a:rPr lang="sk-SK" dirty="0" smtClean="0">
                <a:solidFill>
                  <a:srgbClr val="996633"/>
                </a:solidFill>
              </a:rPr>
              <a:t>                  fluorizácia</a:t>
            </a:r>
          </a:p>
          <a:p>
            <a:pPr marL="0" indent="0">
              <a:buNone/>
            </a:pPr>
            <a:r>
              <a:rPr lang="sk-SK" dirty="0">
                <a:solidFill>
                  <a:srgbClr val="996633"/>
                </a:solidFill>
              </a:rPr>
              <a:t> </a:t>
            </a:r>
            <a:r>
              <a:rPr lang="sk-SK" dirty="0" smtClean="0">
                <a:solidFill>
                  <a:srgbClr val="996633"/>
                </a:solidFill>
              </a:rPr>
              <a:t>                  pravidelné návštevy zubára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l="11146" t="3907" r="11923" b="46"/>
          <a:stretch/>
        </p:blipFill>
        <p:spPr>
          <a:xfrm>
            <a:off x="193184" y="3523915"/>
            <a:ext cx="2125014" cy="265304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333" y="365125"/>
            <a:ext cx="2821905" cy="2821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087" y="3902231"/>
            <a:ext cx="43338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rgbClr val="996633"/>
                </a:solidFill>
                <a:latin typeface="Forte" panose="03060902040502070203" pitchFamily="66" charset="0"/>
              </a:rPr>
              <a:t>Zdroje: </a:t>
            </a:r>
            <a:endParaRPr lang="sk-SK" dirty="0">
              <a:ln>
                <a:solidFill>
                  <a:schemeClr val="tx1"/>
                </a:solidFill>
              </a:ln>
              <a:solidFill>
                <a:srgbClr val="996633"/>
              </a:solidFill>
              <a:latin typeface="Forte" panose="03060902040502070203" pitchFamily="66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www.schill.sk/zuby-odborne-clanky/zubny-kaz</a:t>
            </a:r>
            <a:endParaRPr lang="sk-SK" dirty="0" smtClean="0"/>
          </a:p>
          <a:p>
            <a:r>
              <a:rPr lang="sk-SK" dirty="0">
                <a:hlinkClick r:id="rId4"/>
              </a:rPr>
              <a:t>http://</a:t>
            </a:r>
            <a:r>
              <a:rPr lang="sk-SK" dirty="0" smtClean="0">
                <a:hlinkClick r:id="rId4"/>
              </a:rPr>
              <a:t>primar.sme.sk/c/4117340/zubny-kaz-karies.html</a:t>
            </a:r>
            <a:endParaRPr lang="sk-SK" dirty="0" smtClean="0"/>
          </a:p>
          <a:p>
            <a:r>
              <a:rPr lang="sk-SK" dirty="0">
                <a:hlinkClick r:id="rId5"/>
              </a:rPr>
              <a:t>http://</a:t>
            </a:r>
            <a:r>
              <a:rPr lang="sk-SK" dirty="0" smtClean="0">
                <a:hlinkClick r:id="rId5"/>
              </a:rPr>
              <a:t>primar.sme.sk/c/4117347/profylaxia.html</a:t>
            </a:r>
            <a:endParaRPr lang="sk-SK" dirty="0" smtClean="0"/>
          </a:p>
          <a:p>
            <a:r>
              <a:rPr lang="sk-SK" dirty="0">
                <a:hlinkClick r:id="rId6"/>
              </a:rPr>
              <a:t>https://</a:t>
            </a:r>
            <a:r>
              <a:rPr lang="sk-SK" dirty="0" smtClean="0">
                <a:hlinkClick r:id="rId6"/>
              </a:rPr>
              <a:t>sk.wikipedia.org/wiki/Zubn%C3%BD_kaz</a:t>
            </a:r>
            <a:endParaRPr lang="sk-SK" dirty="0" smtClean="0"/>
          </a:p>
          <a:p>
            <a:r>
              <a:rPr lang="sk-SK" dirty="0">
                <a:hlinkClick r:id="rId7"/>
              </a:rPr>
              <a:t>http://</a:t>
            </a:r>
            <a:r>
              <a:rPr lang="sk-SK" dirty="0" smtClean="0">
                <a:hlinkClick r:id="rId7"/>
              </a:rPr>
              <a:t>primar.sme.sk/c/4117351/fluorizacia.html</a:t>
            </a:r>
            <a:endParaRPr lang="sk-SK" dirty="0" smtClean="0"/>
          </a:p>
          <a:p>
            <a:r>
              <a:rPr lang="sk-SK" dirty="0">
                <a:hlinkClick r:id="rId8"/>
              </a:rPr>
              <a:t>http://</a:t>
            </a:r>
            <a:r>
              <a:rPr lang="sk-SK" dirty="0" smtClean="0">
                <a:hlinkClick r:id="rId8"/>
              </a:rPr>
              <a:t>primar.sme.sk/c/4117348/starostlivost-o-chrup-a-hygiena-ustnej-dutiny.html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812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680</TotalTime>
  <Words>186</Words>
  <Application>Microsoft Office PowerPoint</Application>
  <PresentationFormat>Širokouhlá</PresentationFormat>
  <Paragraphs>69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AR BLANCA</vt:lpstr>
      <vt:lpstr>Arial</vt:lpstr>
      <vt:lpstr>Calibri</vt:lpstr>
      <vt:lpstr>Calibri Light</vt:lpstr>
      <vt:lpstr>Forte</vt:lpstr>
      <vt:lpstr>Motív Office</vt:lpstr>
      <vt:lpstr>Zubný kaz</vt:lpstr>
      <vt:lpstr>Obsah:</vt:lpstr>
      <vt:lpstr>Čo je to zubný kaz ? </vt:lpstr>
      <vt:lpstr>Príčina vzniku</vt:lpstr>
      <vt:lpstr>Symptómy </vt:lpstr>
      <vt:lpstr>Diagnóza </vt:lpstr>
      <vt:lpstr>Liečba a odstránenie</vt:lpstr>
      <vt:lpstr>Profylaxia </vt:lpstr>
      <vt:lpstr>Zdroje: </vt:lpstr>
      <vt:lpstr>ĎAKUJEM ZA POZORNOSŤ!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Zubný kaz</dc:title>
  <dc:creator>Julka</dc:creator>
  <cp:lastModifiedBy>Sonka</cp:lastModifiedBy>
  <cp:revision>38</cp:revision>
  <dcterms:created xsi:type="dcterms:W3CDTF">2016-04-22T21:39:42Z</dcterms:created>
  <dcterms:modified xsi:type="dcterms:W3CDTF">2016-04-26T21:52:11Z</dcterms:modified>
</cp:coreProperties>
</file>