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69C46"/>
    <a:srgbClr val="DCBB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16. 11. 2010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689791" cy="4343400"/>
          </a:xfrm>
        </p:spPr>
        <p:txBody>
          <a:bodyPr>
            <a:noAutofit/>
          </a:bodyPr>
          <a:lstStyle/>
          <a:p>
            <a:pPr algn="ctr"/>
            <a:r>
              <a:rPr lang="sk-SK" sz="11500" b="1" spc="11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Wolfgang</a:t>
            </a:r>
            <a:r>
              <a:rPr lang="sk-SK" sz="11500" b="1" spc="11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sk-SK" sz="11500" b="1" spc="11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Amadeus</a:t>
            </a:r>
            <a:r>
              <a:rPr lang="sk-SK" sz="11500" b="1" spc="11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sk-SK" sz="11500" b="1" spc="11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Mozart</a:t>
            </a:r>
            <a:endParaRPr lang="sk-SK" sz="11500" b="1" spc="11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000" dirty="0" err="1" smtClean="0">
                <a:latin typeface="Edwardian Script ITC" pitchFamily="66" charset="0"/>
              </a:rPr>
              <a:t>Mozart</a:t>
            </a:r>
            <a:endParaRPr lang="sk-SK" sz="8000" dirty="0">
              <a:latin typeface="Edwardian Script ITC" pitchFamily="66" charset="0"/>
            </a:endParaRPr>
          </a:p>
        </p:txBody>
      </p:sp>
      <p:pic>
        <p:nvPicPr>
          <p:cNvPr id="5" name="Zástupný symbol obsahu 4" descr="mozart-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4038600" cy="4429229"/>
          </a:xfrm>
          <a:effectLst>
            <a:softEdge rad="317500"/>
          </a:effectLst>
          <a:scene3d>
            <a:camera prst="perspectiveRight"/>
            <a:lightRig rig="threePt" dir="t"/>
          </a:scene3d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* 27. </a:t>
            </a:r>
            <a:r>
              <a:rPr lang="sk-SK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Januar</a:t>
            </a:r>
            <a:r>
              <a:rPr lang="sk-SK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1756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</a:t>
            </a:r>
            <a:r>
              <a:rPr lang="sk-SK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Salzburg</a:t>
            </a:r>
          </a:p>
          <a:p>
            <a:r>
              <a:rPr lang="sk-SK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† 5. </a:t>
            </a:r>
            <a:r>
              <a:rPr lang="sk-SK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Dezember</a:t>
            </a:r>
            <a:r>
              <a:rPr lang="sk-SK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1791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</a:t>
            </a:r>
            <a:r>
              <a:rPr lang="sk-SK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Wien</a:t>
            </a:r>
            <a:endParaRPr lang="sk-SK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r>
              <a:rPr lang="sk-SK" dirty="0" smtClean="0">
                <a:latin typeface="Lucida Calligraphy" pitchFamily="66" charset="0"/>
              </a:rPr>
              <a:t>Klasik </a:t>
            </a:r>
            <a:r>
              <a:rPr lang="sk-SK" dirty="0" err="1" smtClean="0">
                <a:latin typeface="Lucida Calligraphy" pitchFamily="66" charset="0"/>
              </a:rPr>
              <a:t>österreichische</a:t>
            </a:r>
            <a:r>
              <a:rPr lang="sk-SK" dirty="0" smtClean="0">
                <a:latin typeface="Lucida Calligraphy" pitchFamily="66" charset="0"/>
              </a:rPr>
              <a:t> </a:t>
            </a:r>
            <a:r>
              <a:rPr lang="sk-SK" dirty="0" err="1" smtClean="0">
                <a:latin typeface="Lucida Calligraphy" pitchFamily="66" charset="0"/>
              </a:rPr>
              <a:t>Komponist</a:t>
            </a:r>
            <a:endParaRPr lang="sk-SK" dirty="0" smtClean="0">
              <a:latin typeface="Lucida Calligraphy" pitchFamily="66" charset="0"/>
            </a:endParaRPr>
          </a:p>
          <a:p>
            <a:r>
              <a:rPr lang="sk-SK" dirty="0" smtClean="0">
                <a:latin typeface="Lucida Calligraphy" pitchFamily="66" charset="0"/>
              </a:rPr>
              <a:t>1782 </a:t>
            </a:r>
            <a:r>
              <a:rPr lang="sk-SK" dirty="0" err="1" smtClean="0">
                <a:latin typeface="Lucida Calligraphy" pitchFamily="66" charset="0"/>
              </a:rPr>
              <a:t>Heirat</a:t>
            </a:r>
            <a:r>
              <a:rPr lang="sk-SK" dirty="0" smtClean="0">
                <a:latin typeface="Lucida Calligraphy" pitchFamily="66" charset="0"/>
              </a:rPr>
              <a:t> </a:t>
            </a:r>
            <a:r>
              <a:rPr lang="sk-SK" dirty="0" err="1" smtClean="0">
                <a:latin typeface="Lucida Calligraphy" pitchFamily="66" charset="0"/>
              </a:rPr>
              <a:t>mit</a:t>
            </a:r>
            <a:r>
              <a:rPr lang="sk-SK" dirty="0" smtClean="0">
                <a:latin typeface="Lucida Calligraphy" pitchFamily="66" charset="0"/>
              </a:rPr>
              <a:t> </a:t>
            </a:r>
            <a:r>
              <a:rPr lang="sk-SK" dirty="0" err="1" smtClean="0">
                <a:latin typeface="Lucida Calligraphy" pitchFamily="66" charset="0"/>
              </a:rPr>
              <a:t>Konstancia</a:t>
            </a:r>
            <a:r>
              <a:rPr lang="sk-SK" dirty="0" smtClean="0">
                <a:latin typeface="Lucida Calligraphy" pitchFamily="66" charset="0"/>
              </a:rPr>
              <a:t> </a:t>
            </a:r>
            <a:r>
              <a:rPr lang="sk-SK" dirty="0" err="1" smtClean="0">
                <a:latin typeface="Lucida Calligraphy" pitchFamily="66" charset="0"/>
              </a:rPr>
              <a:t>Webber</a:t>
            </a:r>
            <a:endParaRPr lang="sk-SK" dirty="0" smtClean="0">
              <a:latin typeface="Lucida Calligraphy" pitchFamily="66" charset="0"/>
            </a:endParaRPr>
          </a:p>
          <a:p>
            <a:r>
              <a:rPr lang="sk-SK" dirty="0" err="1" smtClean="0">
                <a:latin typeface="Lucida Calligraphy" pitchFamily="66" charset="0"/>
              </a:rPr>
              <a:t>Er</a:t>
            </a:r>
            <a:r>
              <a:rPr lang="sk-SK" dirty="0" smtClean="0">
                <a:latin typeface="Lucida Calligraphy" pitchFamily="66" charset="0"/>
              </a:rPr>
              <a:t> </a:t>
            </a:r>
            <a:r>
              <a:rPr lang="sk-SK" dirty="0" err="1" smtClean="0">
                <a:latin typeface="Lucida Calligraphy" pitchFamily="66" charset="0"/>
              </a:rPr>
              <a:t>hatte</a:t>
            </a:r>
            <a:r>
              <a:rPr lang="sk-SK" dirty="0" smtClean="0">
                <a:latin typeface="Lucida Calligraphy" pitchFamily="66" charset="0"/>
              </a:rPr>
              <a:t> 6 </a:t>
            </a:r>
            <a:r>
              <a:rPr lang="sk-SK" dirty="0" err="1" smtClean="0">
                <a:latin typeface="Lucida Calligraphy" pitchFamily="66" charset="0"/>
              </a:rPr>
              <a:t>Kinder</a:t>
            </a:r>
            <a:endParaRPr lang="de-DE" dirty="0" smtClean="0">
              <a:latin typeface="Lucida Calligraphy" pitchFamily="66" charset="0"/>
            </a:endParaRPr>
          </a:p>
          <a:p>
            <a:endParaRPr lang="sk-SK" sz="2400" dirty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Wunderkind</a:t>
            </a:r>
            <a:endParaRPr lang="sk-SK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pic>
        <p:nvPicPr>
          <p:cNvPr id="5" name="Zástupný symbol obsahu 4" descr="455px-Wolfgang-amadeus-mozart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437918" cy="4525963"/>
          </a:xfrm>
          <a:effectLst>
            <a:softEdge rad="317500"/>
          </a:effectLst>
          <a:scene3d>
            <a:camera prst="perspectiveRight"/>
            <a:lightRig rig="threePt" dir="t"/>
          </a:scene3d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19600" y="1828800"/>
            <a:ext cx="4038600" cy="4724400"/>
          </a:xfrm>
        </p:spPr>
        <p:txBody>
          <a:bodyPr>
            <a:noAutofit/>
          </a:bodyPr>
          <a:lstStyle/>
          <a:p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Von 4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Jahre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hat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er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Klavier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Violine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und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Komponistion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studiert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.</a:t>
            </a:r>
          </a:p>
          <a:p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Sein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erste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Auftritte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war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in 1762 (6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Jahre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).</a:t>
            </a:r>
          </a:p>
          <a:p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Erste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Konzertreise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hat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von 1763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bis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1766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gedaurt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(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Paris</a:t>
            </a:r>
            <a:r>
              <a:rPr lang="sk-SK" sz="2000" b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Z</a:t>
            </a:r>
            <a:r>
              <a:rPr lang="de-DE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ürich</a:t>
            </a:r>
            <a:r>
              <a:rPr lang="de-DE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Bern, London…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).</a:t>
            </a:r>
          </a:p>
          <a:p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W</a:t>
            </a:r>
            <a:r>
              <a:rPr lang="de-DE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ährend</a:t>
            </a:r>
            <a:r>
              <a:rPr lang="de-DE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dieser Reise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hat</a:t>
            </a:r>
            <a:r>
              <a:rPr lang="de-DE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er den ersten Klavier-und Violinsonaten und die erste Sinfonie in Es-Dur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000" b="1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geschrieben</a:t>
            </a:r>
            <a:r>
              <a:rPr lang="sk-SK" sz="2000" b="1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.</a:t>
            </a:r>
            <a:endParaRPr lang="sk-SK" sz="2000" b="1" dirty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143000"/>
          </a:xfrm>
        </p:spPr>
        <p:txBody>
          <a:bodyPr>
            <a:noAutofit/>
          </a:bodyPr>
          <a:lstStyle/>
          <a:p>
            <a:r>
              <a:rPr lang="sk-SK" sz="5400" b="1" dirty="0" err="1" smtClean="0">
                <a:latin typeface="Edwardian Script ITC" pitchFamily="66" charset="0"/>
              </a:rPr>
              <a:t>Auftritte</a:t>
            </a:r>
            <a:r>
              <a:rPr lang="sk-SK" sz="5400" b="1" dirty="0" smtClean="0">
                <a:latin typeface="Edwardian Script ITC" pitchFamily="66" charset="0"/>
              </a:rPr>
              <a:t> in </a:t>
            </a:r>
            <a:r>
              <a:rPr lang="sk-SK" sz="5400" b="1" dirty="0" err="1" smtClean="0">
                <a:latin typeface="Edwardian Script ITC" pitchFamily="66" charset="0"/>
              </a:rPr>
              <a:t>Wien</a:t>
            </a:r>
            <a:r>
              <a:rPr lang="sk-SK" sz="5400" b="1" dirty="0" smtClean="0">
                <a:latin typeface="Edwardian Script ITC" pitchFamily="66" charset="0"/>
              </a:rPr>
              <a:t>, </a:t>
            </a:r>
            <a:r>
              <a:rPr lang="sk-SK" sz="5400" b="1" dirty="0" err="1" smtClean="0">
                <a:latin typeface="Edwardian Script ITC" pitchFamily="66" charset="0"/>
              </a:rPr>
              <a:t>Italien</a:t>
            </a:r>
            <a:r>
              <a:rPr lang="sk-SK" sz="5400" b="1" dirty="0" smtClean="0">
                <a:latin typeface="Edwardian Script ITC" pitchFamily="66" charset="0"/>
              </a:rPr>
              <a:t> </a:t>
            </a:r>
            <a:r>
              <a:rPr lang="sk-SK" sz="5400" b="1" dirty="0" err="1" smtClean="0">
                <a:latin typeface="Edwardian Script ITC" pitchFamily="66" charset="0"/>
              </a:rPr>
              <a:t>und</a:t>
            </a:r>
            <a:r>
              <a:rPr lang="sk-SK" sz="5400" b="1" dirty="0" smtClean="0">
                <a:latin typeface="Edwardian Script ITC" pitchFamily="66" charset="0"/>
              </a:rPr>
              <a:t> Salzburg</a:t>
            </a:r>
            <a:endParaRPr lang="sk-SK" sz="5400" b="1" dirty="0">
              <a:latin typeface="Edwardian Script ITC" pitchFamily="66" charset="0"/>
            </a:endParaRPr>
          </a:p>
        </p:txBody>
      </p:sp>
      <p:pic>
        <p:nvPicPr>
          <p:cNvPr id="5" name="Zástupný symbol obsahu 4" descr="orfeoc085843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1143977">
            <a:off x="716093" y="1554293"/>
            <a:ext cx="1905000" cy="1905000"/>
          </a:xfrm>
          <a:effectLst>
            <a:softEdge rad="31750"/>
          </a:effectLst>
          <a:scene3d>
            <a:camera prst="obliqueTopRight"/>
            <a:lightRig rig="threePt" dir="t"/>
          </a:scene3d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657600" y="1524000"/>
            <a:ext cx="5029200" cy="525780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latin typeface="Lucida Calligraphy" pitchFamily="66" charset="0"/>
              </a:rPr>
              <a:t>In </a:t>
            </a:r>
            <a:r>
              <a:rPr lang="sk-SK" sz="2400" b="1" dirty="0" err="1" smtClean="0">
                <a:latin typeface="Lucida Calligraphy" pitchFamily="66" charset="0"/>
              </a:rPr>
              <a:t>Wien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hat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er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die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erste</a:t>
            </a:r>
            <a:r>
              <a:rPr lang="sk-SK" sz="2400" b="1" dirty="0" smtClean="0">
                <a:latin typeface="Lucida Calligraphy" pitchFamily="66" charset="0"/>
              </a:rPr>
              <a:t> Oper </a:t>
            </a:r>
            <a:r>
              <a:rPr lang="sk-SK" sz="2400" b="1" dirty="0" err="1" smtClean="0">
                <a:latin typeface="Lucida Calligraphy" pitchFamily="66" charset="0"/>
              </a:rPr>
              <a:t>geschrieben</a:t>
            </a:r>
            <a:r>
              <a:rPr lang="sk-SK" sz="2400" b="1" dirty="0" smtClean="0">
                <a:latin typeface="Lucida Calligraphy" pitchFamily="66" charset="0"/>
              </a:rPr>
              <a:t>.</a:t>
            </a:r>
            <a:r>
              <a:rPr lang="de-DE" sz="2400" b="1" i="1" dirty="0" smtClean="0">
                <a:latin typeface="Lucida Calligraphy" pitchFamily="66" charset="0"/>
              </a:rPr>
              <a:t> </a:t>
            </a:r>
            <a:r>
              <a:rPr lang="sk-SK" sz="2400" b="1" i="1" dirty="0" smtClean="0">
                <a:latin typeface="Lucida Calligraphy" pitchFamily="66" charset="0"/>
              </a:rPr>
              <a:t>(</a:t>
            </a:r>
            <a:r>
              <a:rPr lang="de-DE" sz="2000" i="1" dirty="0" smtClean="0">
                <a:latin typeface="Lucida Calligraphy" pitchFamily="66" charset="0"/>
              </a:rPr>
              <a:t>Die Schuldigkeit des ersten Gebotes</a:t>
            </a:r>
            <a:r>
              <a:rPr lang="sk-SK" sz="2000" i="1" dirty="0" smtClean="0">
                <a:latin typeface="Lucida Calligraphy" pitchFamily="66" charset="0"/>
              </a:rPr>
              <a:t>)</a:t>
            </a:r>
          </a:p>
          <a:p>
            <a:r>
              <a:rPr lang="sk-SK" sz="2400" b="1" dirty="0" smtClean="0">
                <a:latin typeface="Lucida Calligraphy" pitchFamily="66" charset="0"/>
              </a:rPr>
              <a:t>In </a:t>
            </a:r>
            <a:r>
              <a:rPr lang="sk-SK" sz="2400" b="1" dirty="0" err="1" smtClean="0">
                <a:latin typeface="Lucida Calligraphy" pitchFamily="66" charset="0"/>
              </a:rPr>
              <a:t>Italien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hat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er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mit</a:t>
            </a:r>
            <a:r>
              <a:rPr lang="sk-SK" sz="2400" b="1" dirty="0" smtClean="0">
                <a:latin typeface="Lucida Calligraphy" pitchFamily="66" charset="0"/>
              </a:rPr>
              <a:t>  </a:t>
            </a:r>
            <a:r>
              <a:rPr lang="sk-SK" sz="2400" b="1" dirty="0" err="1" smtClean="0">
                <a:latin typeface="Lucida Calligraphy" pitchFamily="66" charset="0"/>
              </a:rPr>
              <a:t>bekannte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italienische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Komponisten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zusamemengearbeiten</a:t>
            </a:r>
            <a:r>
              <a:rPr lang="sk-SK" sz="2400" b="1" dirty="0" smtClean="0">
                <a:latin typeface="Lucida Calligraphy" pitchFamily="66" charset="0"/>
              </a:rPr>
              <a:t>. 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b="1" dirty="0" err="1" smtClean="0">
                <a:latin typeface="Lucida Calligraphy" pitchFamily="66" charset="0"/>
              </a:rPr>
              <a:t>Neue</a:t>
            </a:r>
            <a:r>
              <a:rPr lang="sk-SK" sz="2000" b="1" dirty="0" smtClean="0">
                <a:latin typeface="Lucida Calligraphy" pitchFamily="66" charset="0"/>
              </a:rPr>
              <a:t> </a:t>
            </a:r>
            <a:r>
              <a:rPr lang="sk-SK" sz="2000" b="1" dirty="0" err="1" smtClean="0">
                <a:latin typeface="Lucida Calligraphy" pitchFamily="66" charset="0"/>
              </a:rPr>
              <a:t>Opern</a:t>
            </a:r>
            <a:r>
              <a:rPr lang="sk-SK" sz="2000" b="1" dirty="0" smtClean="0">
                <a:latin typeface="Lucida Calligraphy" pitchFamily="66" charset="0"/>
              </a:rPr>
              <a:t> im </a:t>
            </a:r>
            <a:r>
              <a:rPr lang="sk-SK" sz="2000" b="1" dirty="0" err="1" smtClean="0">
                <a:latin typeface="Lucida Calligraphy" pitchFamily="66" charset="0"/>
              </a:rPr>
              <a:t>italienische</a:t>
            </a:r>
            <a:r>
              <a:rPr lang="sk-SK" sz="2000" b="1" dirty="0" smtClean="0">
                <a:latin typeface="Lucida Calligraphy" pitchFamily="66" charset="0"/>
              </a:rPr>
              <a:t> </a:t>
            </a:r>
            <a:r>
              <a:rPr lang="sk-SK" sz="2000" b="1" dirty="0" err="1" smtClean="0">
                <a:latin typeface="Lucida Calligraphy" pitchFamily="66" charset="0"/>
              </a:rPr>
              <a:t>Geist</a:t>
            </a:r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.</a:t>
            </a:r>
            <a:r>
              <a:rPr lang="sk-SK" sz="2000" i="1" dirty="0" smtClean="0">
                <a:latin typeface="Lucida Calligraphy" pitchFamily="66" charset="0"/>
              </a:rPr>
              <a:t>(</a:t>
            </a:r>
            <a:r>
              <a:rPr lang="sk-SK" sz="1800" i="1" dirty="0" smtClean="0">
                <a:latin typeface="Lucida Calligraphy" pitchFamily="66" charset="0"/>
              </a:rPr>
              <a:t>La finta </a:t>
            </a:r>
            <a:r>
              <a:rPr lang="sk-SK" sz="1800" i="1" dirty="0" err="1" smtClean="0">
                <a:latin typeface="Lucida Calligraphy" pitchFamily="66" charset="0"/>
              </a:rPr>
              <a:t>Semplice</a:t>
            </a:r>
            <a:r>
              <a:rPr lang="sk-SK" sz="1800" i="1" dirty="0" smtClean="0">
                <a:latin typeface="Lucida Calligraphy" pitchFamily="66" charset="0"/>
              </a:rPr>
              <a:t>, </a:t>
            </a:r>
            <a:r>
              <a:rPr lang="sk-SK" sz="1800" i="1" dirty="0" err="1" smtClean="0">
                <a:latin typeface="Lucida Calligraphy" pitchFamily="66" charset="0"/>
              </a:rPr>
              <a:t>Mitridate</a:t>
            </a:r>
            <a:r>
              <a:rPr lang="sk-SK" sz="1800" i="1" dirty="0" smtClean="0">
                <a:latin typeface="Lucida Calligraphy" pitchFamily="66" charset="0"/>
              </a:rPr>
              <a:t>...).</a:t>
            </a:r>
            <a:endParaRPr lang="sk-SK" sz="2000" i="1" dirty="0" smtClean="0">
              <a:latin typeface="Lucida Calligraphy" pitchFamily="66" charset="0"/>
            </a:endParaRPr>
          </a:p>
          <a:p>
            <a:r>
              <a:rPr lang="sk-SK" sz="2400" b="1" dirty="0" smtClean="0">
                <a:latin typeface="Lucida Calligraphy" pitchFamily="66" charset="0"/>
              </a:rPr>
              <a:t>In Salzburg </a:t>
            </a:r>
            <a:r>
              <a:rPr lang="sk-SK" sz="2400" b="1" dirty="0" err="1" smtClean="0">
                <a:latin typeface="Lucida Calligraphy" pitchFamily="66" charset="0"/>
              </a:rPr>
              <a:t>ist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er</a:t>
            </a:r>
            <a:r>
              <a:rPr lang="sk-SK" sz="2400" b="1" dirty="0" smtClean="0">
                <a:latin typeface="Lucida Calligraphy" pitchFamily="66" charset="0"/>
              </a:rPr>
              <a:t> der </a:t>
            </a:r>
            <a:r>
              <a:rPr lang="sk-SK" sz="2400" b="1" dirty="0" err="1" smtClean="0">
                <a:latin typeface="Lucida Calligraphy" pitchFamily="66" charset="0"/>
              </a:rPr>
              <a:t>Konzertmeister</a:t>
            </a:r>
            <a:r>
              <a:rPr lang="sk-SK" sz="2400" b="1" dirty="0" smtClean="0">
                <a:latin typeface="Lucida Calligraphy" pitchFamily="66" charset="0"/>
              </a:rPr>
              <a:t> der </a:t>
            </a:r>
            <a:r>
              <a:rPr lang="sk-SK" sz="2400" b="1" dirty="0" err="1" smtClean="0">
                <a:latin typeface="Lucida Calligraphy" pitchFamily="66" charset="0"/>
              </a:rPr>
              <a:t>Salzburger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Hofkapelle</a:t>
            </a:r>
            <a:r>
              <a:rPr lang="sk-SK" sz="2400" b="1" dirty="0" smtClean="0">
                <a:latin typeface="Lucida Calligraphy" pitchFamily="66" charset="0"/>
              </a:rPr>
              <a:t> </a:t>
            </a:r>
            <a:r>
              <a:rPr lang="sk-SK" sz="2400" b="1" dirty="0" err="1" smtClean="0">
                <a:latin typeface="Lucida Calligraphy" pitchFamily="66" charset="0"/>
              </a:rPr>
              <a:t>geworden</a:t>
            </a:r>
            <a:r>
              <a:rPr lang="sk-SK" sz="2400" b="1" dirty="0" smtClean="0">
                <a:latin typeface="Lucida Calligraphy" pitchFamily="66" charset="0"/>
              </a:rPr>
              <a:t>.</a:t>
            </a:r>
          </a:p>
          <a:p>
            <a:endParaRPr lang="sk-SK" i="1" dirty="0" smtClean="0"/>
          </a:p>
          <a:p>
            <a:endParaRPr lang="sk-SK" dirty="0"/>
          </a:p>
        </p:txBody>
      </p:sp>
      <p:pic>
        <p:nvPicPr>
          <p:cNvPr id="7" name="Obrázok 6" descr="stock-photo-great-image-of-musical-notes-on-brown-parchment-paper-13750954.jpg"/>
          <p:cNvPicPr>
            <a:picLocks noChangeAspect="1"/>
          </p:cNvPicPr>
          <p:nvPr/>
        </p:nvPicPr>
        <p:blipFill>
          <a:blip r:embed="rId3" cstate="print"/>
          <a:srcRect b="7692"/>
          <a:stretch>
            <a:fillRect/>
          </a:stretch>
        </p:blipFill>
        <p:spPr>
          <a:xfrm rot="20562473">
            <a:off x="152400" y="4038600"/>
            <a:ext cx="3576313" cy="23622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7200" b="1" dirty="0" smtClean="0">
                <a:latin typeface="Edwardian Script ITC" pitchFamily="66" charset="0"/>
              </a:rPr>
              <a:t> </a:t>
            </a:r>
            <a:r>
              <a:rPr lang="sk-SK" sz="7200" b="1" dirty="0" err="1" smtClean="0">
                <a:latin typeface="Edwardian Script ITC" pitchFamily="66" charset="0"/>
              </a:rPr>
              <a:t>Werke</a:t>
            </a:r>
            <a:r>
              <a:rPr lang="sk-SK" sz="7200" b="1" dirty="0" smtClean="0">
                <a:latin typeface="Edwardian Script ITC" pitchFamily="66" charset="0"/>
              </a:rPr>
              <a:t>(626)</a:t>
            </a:r>
            <a:endParaRPr lang="sk-SK" sz="7200" b="1" dirty="0">
              <a:latin typeface="Edwardian Script ITC" pitchFamily="66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486400"/>
          </a:xfrm>
        </p:spPr>
        <p:txBody>
          <a:bodyPr>
            <a:normAutofit fontScale="85000" lnSpcReduction="20000"/>
          </a:bodyPr>
          <a:lstStyle/>
          <a:p>
            <a:r>
              <a:rPr lang="sk-SK" sz="3000" dirty="0" err="1" smtClean="0">
                <a:latin typeface="Lucida Calligraphy" pitchFamily="66" charset="0"/>
              </a:rPr>
              <a:t>Die</a:t>
            </a:r>
            <a:r>
              <a:rPr lang="sk-SK" sz="3000" dirty="0" smtClean="0">
                <a:latin typeface="Lucida Calligraphy" pitchFamily="66" charset="0"/>
              </a:rPr>
              <a:t> </a:t>
            </a:r>
            <a:r>
              <a:rPr lang="sk-SK" sz="3000" dirty="0" err="1" smtClean="0">
                <a:latin typeface="Lucida Calligraphy" pitchFamily="66" charset="0"/>
              </a:rPr>
              <a:t>Opern</a:t>
            </a:r>
            <a:r>
              <a:rPr lang="sk-SK" sz="3000" dirty="0" smtClean="0">
                <a:latin typeface="Lucida Calligraphy" pitchFamily="66" charset="0"/>
              </a:rPr>
              <a:t> (21)</a:t>
            </a:r>
          </a:p>
          <a:p>
            <a:pPr lvl="1">
              <a:buFont typeface="Courier New" pitchFamily="49" charset="0"/>
              <a:buChar char="o"/>
            </a:pPr>
            <a:r>
              <a:rPr lang="de-DE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König in Ägypten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</a:t>
            </a:r>
            <a:r>
              <a:rPr lang="de-DE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Zaide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</a:t>
            </a:r>
            <a:r>
              <a:rPr lang="de-DE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Le </a:t>
            </a:r>
            <a:r>
              <a:rPr lang="de-DE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nozze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de-DE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di Figaro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Die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Zauberflöte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, La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clemenza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di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Tito</a:t>
            </a: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...</a:t>
            </a:r>
            <a:endParaRPr lang="de-DE" sz="26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r>
              <a:rPr lang="de-DE" sz="30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Kirchenmusik </a:t>
            </a:r>
            <a:r>
              <a:rPr lang="sk-SK" sz="30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(18)</a:t>
            </a:r>
          </a:p>
          <a:p>
            <a:r>
              <a:rPr lang="sk-SK" sz="30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Orchestermusik</a:t>
            </a:r>
            <a:endParaRPr lang="sk-SK" sz="30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41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Sinfonien</a:t>
            </a:r>
            <a:endParaRPr lang="sk-SK" sz="26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27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Klavierkonzert</a:t>
            </a:r>
            <a:endParaRPr lang="sk-SK" sz="26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5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Violinkonzert</a:t>
            </a:r>
            <a:endParaRPr lang="sk-SK" sz="26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sk-SK" sz="26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4 </a:t>
            </a: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Hornkonzert</a:t>
            </a:r>
            <a:endParaRPr lang="sk-SK" sz="26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sk-SK" sz="26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Serenaden</a:t>
            </a:r>
            <a:endParaRPr lang="sk-SK" sz="26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r>
              <a:rPr lang="sk-SK" sz="30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Kammermusik</a:t>
            </a:r>
            <a:endParaRPr lang="sk-SK" sz="30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r>
              <a:rPr lang="sk-SK" sz="30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M</a:t>
            </a:r>
            <a:r>
              <a:rPr lang="de-DE" sz="30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ärche</a:t>
            </a:r>
            <a:endParaRPr lang="de-DE" sz="30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r>
              <a:rPr lang="de-DE" sz="3000" dirty="0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Kanons</a:t>
            </a:r>
          </a:p>
          <a:p>
            <a:r>
              <a:rPr lang="de-DE" sz="3000" dirty="0" err="1" smtClean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Lieders</a:t>
            </a:r>
            <a:endParaRPr lang="de-DE" sz="3000" dirty="0" smtClean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5400" b="1" dirty="0" smtClean="0">
                <a:latin typeface="Edwardian Script ITC" pitchFamily="66" charset="0"/>
              </a:rPr>
              <a:t>             Gedenken an Mozart</a:t>
            </a:r>
            <a:endParaRPr lang="sk-SK" sz="5400" b="1" dirty="0">
              <a:latin typeface="Edwardian Script ITC" pitchFamily="66" charset="0"/>
            </a:endParaRPr>
          </a:p>
        </p:txBody>
      </p:sp>
      <p:pic>
        <p:nvPicPr>
          <p:cNvPr id="4" name="Zástupný symbol obsahu 3" descr="1_euro_Austri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4419600"/>
            <a:ext cx="1524000" cy="1524000"/>
          </a:xfrm>
          <a:effectLst>
            <a:softEdge rad="63500"/>
          </a:effectLst>
        </p:spPr>
      </p:pic>
      <p:pic>
        <p:nvPicPr>
          <p:cNvPr id="5" name="Obrázok 4" descr="mozartkugel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295400"/>
            <a:ext cx="3446180" cy="23622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Obrázok 5" descr="800px-Mozart-Taur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4038600"/>
            <a:ext cx="3087955" cy="206121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Obrázok 6" descr="Stamp_Moza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3962400"/>
            <a:ext cx="1676400" cy="16764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Obrázok 7" descr="363px-Mozart.birth.500pi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152400"/>
            <a:ext cx="1828800" cy="301777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Obrázok 8" descr="473px-Mozartfromsouth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00" y="228600"/>
            <a:ext cx="1978131" cy="250507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0" name="BlokTextu 9"/>
          <p:cNvSpPr txBox="1"/>
          <p:nvPr/>
        </p:nvSpPr>
        <p:spPr>
          <a:xfrm>
            <a:off x="3048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latin typeface="Lucida Calligraphy" pitchFamily="66" charset="0"/>
              </a:rPr>
              <a:t> </a:t>
            </a:r>
            <a:r>
              <a:rPr lang="sk-SK" b="1" dirty="0" err="1" smtClean="0">
                <a:latin typeface="Lucida Calligraphy" pitchFamily="66" charset="0"/>
              </a:rPr>
              <a:t>Geburtshaus</a:t>
            </a:r>
            <a:r>
              <a:rPr lang="sk-SK" b="1" dirty="0" smtClean="0">
                <a:latin typeface="Lucida Calligraphy" pitchFamily="66" charset="0"/>
              </a:rPr>
              <a:t> in Salzburg</a:t>
            </a:r>
            <a:endParaRPr lang="sk-SK" b="1" dirty="0">
              <a:latin typeface="Lucida Calligraphy" pitchFamily="66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400800" y="2819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Lucida Calligraphy" pitchFamily="66" charset="0"/>
              </a:rPr>
              <a:t>Mozartdenkmal am Mozartplatz in Salzburg</a:t>
            </a:r>
            <a:endParaRPr lang="sk-SK" dirty="0">
              <a:latin typeface="Lucida Calligraphy" pitchFamily="66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657600" y="3733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Lucida Calligraphy" pitchFamily="66" charset="0"/>
              </a:rPr>
              <a:t>Mozartkugeln</a:t>
            </a:r>
            <a:r>
              <a:rPr lang="sk-SK" dirty="0" smtClean="0">
                <a:latin typeface="Lucida Calligraphy" pitchFamily="66" charset="0"/>
              </a:rPr>
              <a:t>, </a:t>
            </a:r>
            <a:r>
              <a:rPr lang="sk-SK" dirty="0" err="1" smtClean="0">
                <a:latin typeface="Lucida Calligraphy" pitchFamily="66" charset="0"/>
              </a:rPr>
              <a:t>seit</a:t>
            </a:r>
            <a:r>
              <a:rPr lang="sk-SK" dirty="0" smtClean="0">
                <a:latin typeface="Lucida Calligraphy" pitchFamily="66" charset="0"/>
              </a:rPr>
              <a:t> 1890</a:t>
            </a:r>
            <a:endParaRPr lang="sk-SK" dirty="0">
              <a:latin typeface="Lucida Calligraphy" pitchFamily="66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81000" y="6172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Lucida Calligraphy" pitchFamily="66" charset="0"/>
              </a:rPr>
              <a:t>ÖBB-</a:t>
            </a:r>
            <a:r>
              <a:rPr lang="de-DE" dirty="0" err="1" smtClean="0">
                <a:latin typeface="Lucida Calligraphy" pitchFamily="66" charset="0"/>
              </a:rPr>
              <a:t>Werbelok</a:t>
            </a:r>
            <a:r>
              <a:rPr lang="de-DE" dirty="0" smtClean="0">
                <a:latin typeface="Lucida Calligraphy" pitchFamily="66" charset="0"/>
              </a:rPr>
              <a:t> zum 250. Geburtstag, 2006</a:t>
            </a:r>
            <a:endParaRPr lang="sk-SK" dirty="0">
              <a:latin typeface="Lucida Calligraphy" pitchFamily="66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191000" y="6096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Lucida Calligraphy" pitchFamily="66" charset="0"/>
              </a:rPr>
              <a:t>Österreichische</a:t>
            </a:r>
            <a:r>
              <a:rPr lang="sk-SK" dirty="0" smtClean="0">
                <a:latin typeface="Lucida Calligraphy" pitchFamily="66" charset="0"/>
              </a:rPr>
              <a:t> </a:t>
            </a:r>
            <a:endParaRPr lang="de-DE" dirty="0" smtClean="0">
              <a:latin typeface="Lucida Calligraphy" pitchFamily="66" charset="0"/>
            </a:endParaRPr>
          </a:p>
          <a:p>
            <a:r>
              <a:rPr lang="sk-SK" dirty="0" smtClean="0">
                <a:latin typeface="Lucida Calligraphy" pitchFamily="66" charset="0"/>
              </a:rPr>
              <a:t>1 </a:t>
            </a:r>
            <a:r>
              <a:rPr lang="sk-SK" dirty="0" err="1" smtClean="0">
                <a:latin typeface="Lucida Calligraphy" pitchFamily="66" charset="0"/>
              </a:rPr>
              <a:t>Euromünze</a:t>
            </a:r>
            <a:endParaRPr lang="sk-SK" dirty="0">
              <a:latin typeface="Lucida Calligraphy" pitchFamily="66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705600" y="5657671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Lucida Calligraphy" pitchFamily="66" charset="0"/>
              </a:rPr>
              <a:t>Briefmarke der </a:t>
            </a:r>
            <a:r>
              <a:rPr lang="sk-SK" dirty="0" smtClean="0">
                <a:latin typeface="Lucida Calligraphy" pitchFamily="66" charset="0"/>
              </a:rPr>
              <a:t>D</a:t>
            </a:r>
            <a:r>
              <a:rPr lang="de-DE" dirty="0" err="1" smtClean="0">
                <a:latin typeface="Lucida Calligraphy" pitchFamily="66" charset="0"/>
              </a:rPr>
              <a:t>eutschen</a:t>
            </a:r>
            <a:r>
              <a:rPr lang="de-DE" dirty="0" smtClean="0">
                <a:latin typeface="Lucida Calligraphy" pitchFamily="66" charset="0"/>
              </a:rPr>
              <a:t> Post zum 250. Geburtstag</a:t>
            </a:r>
            <a:endParaRPr lang="sk-SK" dirty="0">
              <a:latin typeface="Lucida Calligraphy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b="1" dirty="0" err="1" smtClean="0">
                <a:latin typeface="Edwardian Script ITC" pitchFamily="66" charset="0"/>
              </a:rPr>
              <a:t>Quellen</a:t>
            </a:r>
            <a:endParaRPr lang="sk-SK" sz="7200" b="1" dirty="0">
              <a:latin typeface="Edwardian Script ITC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www.wikipedia.org</a:t>
            </a:r>
            <a:endParaRPr lang="sk-SK" dirty="0" smtClean="0"/>
          </a:p>
          <a:p>
            <a:r>
              <a:rPr lang="sk-SK" dirty="0" err="1" smtClean="0"/>
              <a:t>www.google.sk</a:t>
            </a:r>
            <a:r>
              <a:rPr lang="sk-SK" dirty="0" smtClean="0"/>
              <a:t>/</a:t>
            </a:r>
            <a:r>
              <a:rPr lang="sk-SK" dirty="0" err="1" smtClean="0"/>
              <a:t>img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www.referaty-seminarky.sk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81000" y="1981200"/>
            <a:ext cx="8458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9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rchment" pitchFamily="66" charset="0"/>
              </a:rPr>
              <a:t>Vielen</a:t>
            </a:r>
            <a:r>
              <a:rPr lang="sk-SK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rchment" pitchFamily="66" charset="0"/>
              </a:rPr>
              <a:t> </a:t>
            </a:r>
            <a:r>
              <a:rPr lang="sk-SK" sz="19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rchment" pitchFamily="66" charset="0"/>
              </a:rPr>
              <a:t>Dank</a:t>
            </a:r>
            <a:r>
              <a:rPr lang="sk-SK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rchment" pitchFamily="66" charset="0"/>
              </a:rPr>
              <a:t>!</a:t>
            </a:r>
            <a:endParaRPr lang="sk-SK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rchmen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206</Words>
  <Application>Microsoft Office PowerPoint</Application>
  <PresentationFormat>Prezentácia na obrazovke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Mozart</vt:lpstr>
      <vt:lpstr>Wunderkind</vt:lpstr>
      <vt:lpstr>Auftritte in Wien, Italien und Salzburg</vt:lpstr>
      <vt:lpstr> Werke(626)</vt:lpstr>
      <vt:lpstr>             Gedenken an Mozart</vt:lpstr>
      <vt:lpstr>Quellen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Megy</dc:creator>
  <cp:lastModifiedBy>Megy</cp:lastModifiedBy>
  <cp:revision>31</cp:revision>
  <dcterms:created xsi:type="dcterms:W3CDTF">2010-11-06T08:18:02Z</dcterms:created>
  <dcterms:modified xsi:type="dcterms:W3CDTF">2010-11-16T13:44:32Z</dcterms:modified>
</cp:coreProperties>
</file>