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B1669-A251-49D6-8591-1DE6D8924E63}" type="datetimeFigureOut">
              <a:rPr lang="sk-SK" smtClean="0"/>
              <a:pPr/>
              <a:t>3.4.2014</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B1884B-852E-45ED-A248-4E86265AC072}" type="slidenum">
              <a:rPr lang="sk-SK" smtClean="0"/>
              <a:pPr/>
              <a:t>‹#›</a:t>
            </a:fld>
            <a:endParaRPr lang="sk-S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k.wikipedia.org/wiki/Ostrov"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k.wikipedia.org/wiki/Perzsk%C3%BD_z%C3%A1liv" TargetMode="External"/><Relationship Id="rId4" Type="http://schemas.openxmlformats.org/officeDocument/2006/relationships/hyperlink" Target="http://sk.wikipedia.org/wiki/%C5%A0t%C3%A1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Katar</a:t>
            </a:r>
            <a:r>
              <a:rPr lang="sk-SK" baseline="0" dirty="0" smtClean="0"/>
              <a:t> je emirát nachádzajúci sa v perzskom zálive na východe arabského polostrova.  Hlavným mestom je Dauha. V tomto meste žije viac ako polovica obyvateľov Kataru. V krajine je aj vysoká urbanizácia 91%. Je to relatívne mladá krajina keďže vznikla až v druhej polovici 19. storočia. Je to polostrov a susedí len so Saudskou Arábiou. Katar má úradný jazyk Arabčinu. Katar bol do začiatku 2 svetovej vojny chudobnou krajinou, kde žili prevažne lovci perál a rybári. No počas vojny sa na tomto polostrove našla ropa a to posilnilo ekonomiku a hospodárstvo krajiny.  V katare vládne rodina </a:t>
            </a:r>
            <a:r>
              <a:rPr lang="sk-SK" baseline="0" dirty="0" err="1" smtClean="0"/>
              <a:t>al-sani</a:t>
            </a:r>
            <a:r>
              <a:rPr lang="sk-SK" baseline="0" dirty="0" smtClean="0"/>
              <a:t> už od jeho samostatnosti. Katarskí obyvatelia neplatia dane z príjmu. Ekonomiku štátu to však výrazne neohrozí keďže vládnuca rodina vlastní ropu a navyše občania platia dobrovoľné príspevky emirátu. Mena je Katarský </a:t>
            </a:r>
            <a:r>
              <a:rPr lang="sk-SK" baseline="0" dirty="0" err="1" smtClean="0"/>
              <a:t>rijál</a:t>
            </a:r>
            <a:r>
              <a:rPr lang="sk-SK" baseline="0" dirty="0" smtClean="0"/>
              <a:t>.</a:t>
            </a:r>
            <a:endParaRPr lang="sk-SK" dirty="0"/>
          </a:p>
        </p:txBody>
      </p:sp>
      <p:sp>
        <p:nvSpPr>
          <p:cNvPr id="4" name="Zástupný symbol čísla snímky 3"/>
          <p:cNvSpPr>
            <a:spLocks noGrp="1"/>
          </p:cNvSpPr>
          <p:nvPr>
            <p:ph type="sldNum" sz="quarter" idx="10"/>
          </p:nvPr>
        </p:nvSpPr>
        <p:spPr/>
        <p:txBody>
          <a:bodyPr/>
          <a:lstStyle/>
          <a:p>
            <a:fld id="{2BB1884B-852E-45ED-A248-4E86265AC072}" type="slidenum">
              <a:rPr lang="sk-SK" smtClean="0"/>
              <a:pPr/>
              <a:t>2</a:t>
            </a:fld>
            <a:endParaRPr lang="sk-S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err="1" smtClean="0"/>
              <a:t>Khor</a:t>
            </a:r>
            <a:r>
              <a:rPr lang="sk-SK" dirty="0" smtClean="0"/>
              <a:t> </a:t>
            </a:r>
            <a:r>
              <a:rPr lang="sk-SK" dirty="0" err="1" smtClean="0"/>
              <a:t>al</a:t>
            </a:r>
            <a:r>
              <a:rPr lang="sk-SK" dirty="0" smtClean="0"/>
              <a:t> </a:t>
            </a:r>
            <a:r>
              <a:rPr lang="sk-SK" dirty="0" err="1" smtClean="0"/>
              <a:t>Adaid</a:t>
            </a:r>
            <a:r>
              <a:rPr lang="sk-SK" dirty="0" smtClean="0"/>
              <a:t> nazývaný</a:t>
            </a:r>
            <a:r>
              <a:rPr lang="sk-SK" baseline="0" dirty="0" smtClean="0"/>
              <a:t> aj vnútrozemské more je kanál zasahujúci do púšte obklopený piesočnými dunami. </a:t>
            </a:r>
            <a:r>
              <a:rPr lang="sk-SK" sz="1200" b="0" i="0" kern="1200" dirty="0" smtClean="0">
                <a:solidFill>
                  <a:schemeClr val="tx1"/>
                </a:solidFill>
                <a:latin typeface="+mn-lt"/>
                <a:ea typeface="+mn-ea"/>
                <a:cs typeface="+mn-cs"/>
              </a:rPr>
              <a:t>Okolie je vyhľadávané najmä vodičmi terénnych automobilov. </a:t>
            </a:r>
            <a:r>
              <a:rPr lang="sk-SK" baseline="0" dirty="0" smtClean="0"/>
              <a:t> </a:t>
            </a:r>
            <a:r>
              <a:rPr lang="sk-SK" baseline="0" dirty="0" err="1" smtClean="0"/>
              <a:t>Dauhá</a:t>
            </a:r>
            <a:r>
              <a:rPr lang="sk-SK" baseline="0" dirty="0" smtClean="0"/>
              <a:t> je rýchlo rozvíjajúce sa mesto. Za 10 rokov sa jeho populácia dvojnásobne zväčšila čo svedčí o mimoriadnom rozvoji Kataru.</a:t>
            </a:r>
            <a:endParaRPr lang="sk-SK" dirty="0"/>
          </a:p>
        </p:txBody>
      </p:sp>
      <p:sp>
        <p:nvSpPr>
          <p:cNvPr id="4" name="Zástupný symbol čísla snímky 3"/>
          <p:cNvSpPr>
            <a:spLocks noGrp="1"/>
          </p:cNvSpPr>
          <p:nvPr>
            <p:ph type="sldNum" sz="quarter" idx="10"/>
          </p:nvPr>
        </p:nvSpPr>
        <p:spPr/>
        <p:txBody>
          <a:bodyPr/>
          <a:lstStyle/>
          <a:p>
            <a:fld id="{2BB1884B-852E-45ED-A248-4E86265AC072}" type="slidenum">
              <a:rPr lang="sk-SK" smtClean="0"/>
              <a:pPr/>
              <a:t>3</a:t>
            </a:fld>
            <a:endParaRPr lang="sk-S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sz="1200" b="0" i="0" kern="1200" dirty="0" smtClean="0">
                <a:solidFill>
                  <a:schemeClr val="tx1"/>
                </a:solidFill>
                <a:latin typeface="+mn-lt"/>
                <a:ea typeface="+mn-ea"/>
                <a:cs typeface="+mn-cs"/>
              </a:rPr>
              <a:t>Bahrajn</a:t>
            </a:r>
            <a:r>
              <a:rPr lang="sk-SK" sz="1200" b="0" i="0" kern="1200" baseline="0" dirty="0" smtClean="0">
                <a:solidFill>
                  <a:schemeClr val="tx1"/>
                </a:solidFill>
                <a:latin typeface="+mn-lt"/>
                <a:ea typeface="+mn-ea"/>
                <a:cs typeface="+mn-cs"/>
              </a:rPr>
              <a:t> alebo </a:t>
            </a:r>
            <a:r>
              <a:rPr lang="sk-SK" sz="1200" b="0" i="0" kern="1200" dirty="0" smtClean="0">
                <a:solidFill>
                  <a:schemeClr val="tx1"/>
                </a:solidFill>
                <a:latin typeface="+mn-lt"/>
                <a:ea typeface="+mn-ea"/>
                <a:cs typeface="+mn-cs"/>
              </a:rPr>
              <a:t>Bahrajnské kráľovstvo je </a:t>
            </a:r>
            <a:r>
              <a:rPr lang="sk-SK" sz="1200" b="0" i="0" u="none" strike="noStrike" kern="1200" dirty="0" smtClean="0">
                <a:solidFill>
                  <a:schemeClr val="tx1"/>
                </a:solidFill>
                <a:latin typeface="+mn-lt"/>
                <a:ea typeface="+mn-ea"/>
                <a:cs typeface="+mn-cs"/>
                <a:hlinkClick r:id="rId3" tooltip="Ostrov"/>
              </a:rPr>
              <a:t>ostrovný</a:t>
            </a:r>
            <a:r>
              <a:rPr lang="sk-SK" sz="1200" b="0" i="0" kern="1200" dirty="0" smtClean="0">
                <a:solidFill>
                  <a:schemeClr val="tx1"/>
                </a:solidFill>
                <a:latin typeface="+mn-lt"/>
                <a:ea typeface="+mn-ea"/>
                <a:cs typeface="+mn-cs"/>
              </a:rPr>
              <a:t> </a:t>
            </a:r>
            <a:r>
              <a:rPr lang="sk-SK" sz="1200" b="0" i="0" u="none" strike="noStrike" kern="1200" dirty="0" smtClean="0">
                <a:solidFill>
                  <a:schemeClr val="tx1"/>
                </a:solidFill>
                <a:latin typeface="+mn-lt"/>
                <a:ea typeface="+mn-ea"/>
                <a:cs typeface="+mn-cs"/>
                <a:hlinkClick r:id="rId4" tooltip="Štát"/>
              </a:rPr>
              <a:t>štát</a:t>
            </a:r>
            <a:r>
              <a:rPr lang="sk-SK" sz="1200" b="0" i="0" kern="1200" dirty="0" smtClean="0">
                <a:solidFill>
                  <a:schemeClr val="tx1"/>
                </a:solidFill>
                <a:latin typeface="+mn-lt"/>
                <a:ea typeface="+mn-ea"/>
                <a:cs typeface="+mn-cs"/>
              </a:rPr>
              <a:t> v </a:t>
            </a:r>
            <a:r>
              <a:rPr lang="sk-SK" sz="1200" b="0" i="0" u="none" strike="noStrike" kern="1200" dirty="0" smtClean="0">
                <a:solidFill>
                  <a:schemeClr val="tx1"/>
                </a:solidFill>
                <a:latin typeface="+mn-lt"/>
                <a:ea typeface="+mn-ea"/>
                <a:cs typeface="+mn-cs"/>
                <a:hlinkClick r:id="rId5" tooltip="Perzský záliv"/>
              </a:rPr>
              <a:t>Perzskom zálive</a:t>
            </a:r>
            <a:r>
              <a:rPr lang="sk-SK" sz="1200" b="0" i="0" kern="1200" dirty="0" smtClean="0">
                <a:solidFill>
                  <a:schemeClr val="tx1"/>
                </a:solidFill>
                <a:latin typeface="+mn-lt"/>
                <a:ea typeface="+mn-ea"/>
                <a:cs typeface="+mn-cs"/>
              </a:rPr>
              <a:t>. Leží na 33 piesočnatých ostrovoch pre pobreží Saudskej</a:t>
            </a:r>
            <a:r>
              <a:rPr lang="sk-SK" sz="1200" b="0" i="0" kern="1200" baseline="0" dirty="0" smtClean="0">
                <a:solidFill>
                  <a:schemeClr val="tx1"/>
                </a:solidFill>
                <a:latin typeface="+mn-lt"/>
                <a:ea typeface="+mn-ea"/>
                <a:cs typeface="+mn-cs"/>
              </a:rPr>
              <a:t> Arábie a Kataru. Je tam vysoká hustota zaľudnenia. </a:t>
            </a:r>
            <a:r>
              <a:rPr lang="sk-SK" sz="1200" b="0" i="0" kern="1200" baseline="0" dirty="0" err="1" smtClean="0">
                <a:solidFill>
                  <a:schemeClr val="tx1"/>
                </a:solidFill>
                <a:latin typeface="+mn-lt"/>
                <a:ea typeface="+mn-ea"/>
                <a:cs typeface="+mn-cs"/>
              </a:rPr>
              <a:t>Šťátne</a:t>
            </a:r>
            <a:r>
              <a:rPr lang="sk-SK" sz="1200" b="0" i="0" kern="1200" baseline="0" dirty="0" smtClean="0">
                <a:solidFill>
                  <a:schemeClr val="tx1"/>
                </a:solidFill>
                <a:latin typeface="+mn-lt"/>
                <a:ea typeface="+mn-ea"/>
                <a:cs typeface="+mn-cs"/>
              </a:rPr>
              <a:t> zriadene je konštitučná monarchia. Platí sa tam bahrajnským dinárom. Náboženstvo je podobne ako na polostrove katar islam. Bahrajn je hospodársky vyspelý. No </a:t>
            </a:r>
            <a:r>
              <a:rPr lang="sk-SK" sz="1200" b="0" i="0" kern="1200" baseline="0" dirty="0" err="1" smtClean="0">
                <a:solidFill>
                  <a:schemeClr val="tx1"/>
                </a:solidFill>
                <a:latin typeface="+mn-lt"/>
                <a:ea typeface="+mn-ea"/>
                <a:cs typeface="+mn-cs"/>
              </a:rPr>
              <a:t>narozdiel</a:t>
            </a:r>
            <a:r>
              <a:rPr lang="sk-SK" sz="1200" b="0" i="0" kern="1200" baseline="0" dirty="0" smtClean="0">
                <a:solidFill>
                  <a:schemeClr val="tx1"/>
                </a:solidFill>
                <a:latin typeface="+mn-lt"/>
                <a:ea typeface="+mn-ea"/>
                <a:cs typeface="+mn-cs"/>
              </a:rPr>
              <a:t> od Kataru nestojí za tým iba ropa. Už pred jej objavením bol Bahrajn akousi vstupnou bránou do perzského zálivu čo podporovalo jeho obchod. Po nájdení ropy prudko zbohatol čo dovolilo aj výstavbu okruhu F1. Obyvateľstvo je vyspelé a relatívne bohaté.</a:t>
            </a:r>
            <a:endParaRPr lang="sk-SK" b="0" dirty="0">
              <a:solidFill>
                <a:schemeClr val="tx1"/>
              </a:solidFill>
            </a:endParaRPr>
          </a:p>
        </p:txBody>
      </p:sp>
      <p:sp>
        <p:nvSpPr>
          <p:cNvPr id="4" name="Zástupný symbol čísla snímky 3"/>
          <p:cNvSpPr>
            <a:spLocks noGrp="1"/>
          </p:cNvSpPr>
          <p:nvPr>
            <p:ph type="sldNum" sz="quarter" idx="10"/>
          </p:nvPr>
        </p:nvSpPr>
        <p:spPr/>
        <p:txBody>
          <a:bodyPr/>
          <a:lstStyle/>
          <a:p>
            <a:fld id="{2BB1884B-852E-45ED-A248-4E86265AC072}" type="slidenum">
              <a:rPr lang="sk-SK" smtClean="0"/>
              <a:pPr/>
              <a:t>4</a:t>
            </a:fld>
            <a:endParaRPr lang="sk-S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sz="1200" b="0" i="0" kern="1200" dirty="0" smtClean="0">
                <a:solidFill>
                  <a:schemeClr val="tx1"/>
                </a:solidFill>
                <a:latin typeface="+mn-lt"/>
                <a:ea typeface="+mn-ea"/>
                <a:cs typeface="+mn-cs"/>
              </a:rPr>
              <a:t>Medzi zaujímavé historické pamiatky Bahrajnu patrí aj </a:t>
            </a:r>
            <a:r>
              <a:rPr lang="sk-SK" sz="1200" b="1" i="0" kern="1200" dirty="0" smtClean="0">
                <a:solidFill>
                  <a:schemeClr val="tx1"/>
                </a:solidFill>
                <a:latin typeface="+mn-lt"/>
                <a:ea typeface="+mn-ea"/>
                <a:cs typeface="+mn-cs"/>
              </a:rPr>
              <a:t>Bahrajnská pevnosť. </a:t>
            </a:r>
            <a:r>
              <a:rPr lang="sk-SK" sz="1200" b="0" i="0" kern="1200" dirty="0" smtClean="0">
                <a:solidFill>
                  <a:schemeClr val="tx1"/>
                </a:solidFill>
                <a:latin typeface="+mn-lt"/>
                <a:ea typeface="+mn-ea"/>
                <a:cs typeface="+mn-cs"/>
              </a:rPr>
              <a:t>Predpokladá sa, že opevnenie tu vzniklo už niekedy okolo roku 2800 pred Kristom.</a:t>
            </a:r>
            <a:r>
              <a:rPr lang="sk-SK" sz="1200" b="0" i="0" kern="1200" baseline="0" dirty="0" smtClean="0">
                <a:solidFill>
                  <a:schemeClr val="tx1"/>
                </a:solidFill>
                <a:latin typeface="+mn-lt"/>
                <a:ea typeface="+mn-ea"/>
                <a:cs typeface="+mn-cs"/>
              </a:rPr>
              <a:t> </a:t>
            </a:r>
          </a:p>
          <a:p>
            <a:r>
              <a:rPr lang="sk-SK" sz="1200" b="0" i="0" kern="1200" dirty="0" smtClean="0">
                <a:solidFill>
                  <a:schemeClr val="tx1"/>
                </a:solidFill>
                <a:latin typeface="+mn-lt"/>
                <a:ea typeface="+mn-ea"/>
                <a:cs typeface="+mn-cs"/>
              </a:rPr>
              <a:t>Zhruba dva kilometre od hory </a:t>
            </a:r>
            <a:r>
              <a:rPr lang="sk-SK" sz="1200" b="0" i="0" kern="1200" dirty="0" err="1" smtClean="0">
                <a:solidFill>
                  <a:schemeClr val="tx1"/>
                </a:solidFill>
                <a:latin typeface="+mn-lt"/>
                <a:ea typeface="+mn-ea"/>
                <a:cs typeface="+mn-cs"/>
              </a:rPr>
              <a:t>Džebel</a:t>
            </a:r>
            <a:r>
              <a:rPr lang="sk-SK" sz="1200" b="0" i="0" kern="1200" dirty="0" smtClean="0">
                <a:solidFill>
                  <a:schemeClr val="tx1"/>
                </a:solidFill>
                <a:latin typeface="+mn-lt"/>
                <a:ea typeface="+mn-ea"/>
                <a:cs typeface="+mn-cs"/>
              </a:rPr>
              <a:t> </a:t>
            </a:r>
            <a:r>
              <a:rPr lang="sk-SK" sz="1200" b="0" i="0" kern="1200" dirty="0" err="1" smtClean="0">
                <a:solidFill>
                  <a:schemeClr val="tx1"/>
                </a:solidFill>
                <a:latin typeface="+mn-lt"/>
                <a:ea typeface="+mn-ea"/>
                <a:cs typeface="+mn-cs"/>
              </a:rPr>
              <a:t>Duchán</a:t>
            </a:r>
            <a:r>
              <a:rPr lang="sk-SK" sz="1200" b="0" i="0" kern="1200" dirty="0" smtClean="0">
                <a:solidFill>
                  <a:schemeClr val="tx1"/>
                </a:solidFill>
                <a:latin typeface="+mn-lt"/>
                <a:ea typeface="+mn-ea"/>
                <a:cs typeface="+mn-cs"/>
              </a:rPr>
              <a:t> stojí </a:t>
            </a:r>
            <a:r>
              <a:rPr lang="sk-SK" sz="1200" b="1" i="0" kern="1200" dirty="0" smtClean="0">
                <a:solidFill>
                  <a:schemeClr val="tx1"/>
                </a:solidFill>
                <a:latin typeface="+mn-lt"/>
                <a:ea typeface="+mn-ea"/>
                <a:cs typeface="+mn-cs"/>
              </a:rPr>
              <a:t>Strom života. </a:t>
            </a:r>
            <a:r>
              <a:rPr lang="sk-SK" sz="1200" b="0" i="0" kern="1200" dirty="0" smtClean="0">
                <a:solidFill>
                  <a:schemeClr val="tx1"/>
                </a:solidFill>
                <a:latin typeface="+mn-lt"/>
                <a:ea typeface="+mn-ea"/>
                <a:cs typeface="+mn-cs"/>
              </a:rPr>
              <a:t>Tento mystický strom, ktorý je už 400 rokov starý, stojí uprostred púšte a poskytuje tieň v horúcom mori. Stále je záhadou, odkiaľ tento strom berie vodu, pretože celé jeho okolie je oblasťou bez jediného zdroja vody.</a:t>
            </a:r>
            <a:endParaRPr lang="sk-SK" dirty="0"/>
          </a:p>
        </p:txBody>
      </p:sp>
      <p:sp>
        <p:nvSpPr>
          <p:cNvPr id="4" name="Zástupný symbol čísla snímky 3"/>
          <p:cNvSpPr>
            <a:spLocks noGrp="1"/>
          </p:cNvSpPr>
          <p:nvPr>
            <p:ph type="sldNum" sz="quarter" idx="10"/>
          </p:nvPr>
        </p:nvSpPr>
        <p:spPr/>
        <p:txBody>
          <a:bodyPr/>
          <a:lstStyle/>
          <a:p>
            <a:fld id="{2BB1884B-852E-45ED-A248-4E86265AC072}" type="slidenum">
              <a:rPr lang="sk-SK" smtClean="0"/>
              <a:pPr/>
              <a:t>5</a:t>
            </a:fld>
            <a:endParaRPr lang="sk-S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Spojené Arabské Emiráty sa skladajú zo 7mich emirátov. Žije tam 9 miliónov ľudí</a:t>
            </a:r>
            <a:endParaRPr lang="sk-SK" dirty="0"/>
          </a:p>
        </p:txBody>
      </p:sp>
      <p:sp>
        <p:nvSpPr>
          <p:cNvPr id="4" name="Zástupný symbol čísla snímky 3"/>
          <p:cNvSpPr>
            <a:spLocks noGrp="1"/>
          </p:cNvSpPr>
          <p:nvPr>
            <p:ph type="sldNum" sz="quarter" idx="10"/>
          </p:nvPr>
        </p:nvSpPr>
        <p:spPr/>
        <p:txBody>
          <a:bodyPr/>
          <a:lstStyle/>
          <a:p>
            <a:fld id="{2BB1884B-852E-45ED-A248-4E86265AC072}" type="slidenum">
              <a:rPr lang="sk-SK" smtClean="0"/>
              <a:pPr/>
              <a:t>6</a:t>
            </a:fld>
            <a:endParaRPr lang="sk-S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err="1" smtClean="0"/>
              <a:t>Abu</a:t>
            </a:r>
            <a:r>
              <a:rPr lang="sk-SK" dirty="0" smtClean="0"/>
              <a:t> </a:t>
            </a:r>
            <a:r>
              <a:rPr lang="sk-SK" dirty="0" err="1" smtClean="0"/>
              <a:t>Dhabí</a:t>
            </a:r>
            <a:r>
              <a:rPr lang="sk-SK" dirty="0" smtClean="0"/>
              <a:t> má</a:t>
            </a:r>
            <a:r>
              <a:rPr lang="sk-SK" baseline="0" dirty="0" smtClean="0"/>
              <a:t> rozlohu 73 548 km2. Mesto </a:t>
            </a:r>
            <a:r>
              <a:rPr lang="sk-SK" baseline="0" dirty="0" err="1" smtClean="0"/>
              <a:t>Abu</a:t>
            </a:r>
            <a:r>
              <a:rPr lang="sk-SK" baseline="0" dirty="0" smtClean="0"/>
              <a:t> </a:t>
            </a:r>
            <a:r>
              <a:rPr lang="sk-SK" baseline="0" dirty="0" err="1" smtClean="0"/>
              <a:t>Dhabí</a:t>
            </a:r>
            <a:r>
              <a:rPr lang="sk-SK" baseline="0" dirty="0" smtClean="0"/>
              <a:t> má 3 000 </a:t>
            </a:r>
            <a:r>
              <a:rPr lang="sk-SK" baseline="0" dirty="0" err="1" smtClean="0"/>
              <a:t>000</a:t>
            </a:r>
            <a:r>
              <a:rPr lang="sk-SK" baseline="0" dirty="0" smtClean="0"/>
              <a:t> obyvateľov a preklad jeho názvu je Otec Gazely. 80% obyvateľstva sú cudzinci. Zvykne sa nazývať aj kvetinové mesto lebo je doplnené o množstvo parkov záhonov a fontán. Vďaka ťažbe ropy sa jeho počet obyvateľov od polovice 20 storočia zvýšil zo 6 000 na 3 000 </a:t>
            </a:r>
            <a:r>
              <a:rPr lang="sk-SK" baseline="0" dirty="0" err="1" smtClean="0"/>
              <a:t>000</a:t>
            </a:r>
            <a:r>
              <a:rPr lang="sk-SK" baseline="0" dirty="0" smtClean="0"/>
              <a:t>. Mesto sa v tomto období prestavalo z historického mesta využívaného napríklad pirátmi na ultramoderné centrum s vysokými mrakodrapmi a širokými bulvármi. </a:t>
            </a:r>
            <a:r>
              <a:rPr lang="sk-SK" baseline="0" dirty="0" smtClean="0"/>
              <a:t>Nachádza sa tam najkrajší okruh F1</a:t>
            </a:r>
            <a:r>
              <a:rPr lang="sk-SK" baseline="0" dirty="0" smtClean="0"/>
              <a:t>. Navrhol ho architekt </a:t>
            </a:r>
            <a:r>
              <a:rPr lang="sk-SK" baseline="0" dirty="0" err="1" smtClean="0"/>
              <a:t>hermann</a:t>
            </a:r>
            <a:r>
              <a:rPr lang="sk-SK" baseline="0" dirty="0" smtClean="0"/>
              <a:t> </a:t>
            </a:r>
            <a:r>
              <a:rPr lang="sk-SK" baseline="0" dirty="0" err="1" smtClean="0"/>
              <a:t>tilke</a:t>
            </a:r>
            <a:r>
              <a:rPr lang="sk-SK" baseline="0" dirty="0" smtClean="0"/>
              <a:t> a je súčasťou zábavného komplexu </a:t>
            </a:r>
            <a:r>
              <a:rPr lang="sk-SK" baseline="0" dirty="0" err="1" smtClean="0"/>
              <a:t>Ferarri</a:t>
            </a:r>
            <a:r>
              <a:rPr lang="sk-SK" baseline="0" dirty="0" smtClean="0"/>
              <a:t> </a:t>
            </a:r>
            <a:r>
              <a:rPr lang="sk-SK" baseline="0" dirty="0" err="1" smtClean="0"/>
              <a:t>world</a:t>
            </a:r>
            <a:endParaRPr lang="sk-SK" dirty="0"/>
          </a:p>
        </p:txBody>
      </p:sp>
      <p:sp>
        <p:nvSpPr>
          <p:cNvPr id="4" name="Zástupný symbol čísla snímky 3"/>
          <p:cNvSpPr>
            <a:spLocks noGrp="1"/>
          </p:cNvSpPr>
          <p:nvPr>
            <p:ph type="sldNum" sz="quarter" idx="10"/>
          </p:nvPr>
        </p:nvSpPr>
        <p:spPr/>
        <p:txBody>
          <a:bodyPr/>
          <a:lstStyle/>
          <a:p>
            <a:fld id="{2BB1884B-852E-45ED-A248-4E86265AC072}" type="slidenum">
              <a:rPr lang="sk-SK" smtClean="0"/>
              <a:pPr/>
              <a:t>7</a:t>
            </a:fld>
            <a:endParaRPr lang="sk-S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sz="1200" b="0" i="0" kern="1200" dirty="0" smtClean="0">
                <a:solidFill>
                  <a:schemeClr val="tx1"/>
                </a:solidFill>
                <a:latin typeface="+mn-lt"/>
                <a:ea typeface="+mn-ea"/>
                <a:cs typeface="+mn-cs"/>
              </a:rPr>
              <a:t>Kto by tomu uveril, automobilka má svoj vlastný zábavný park. Kde inde by mohlo byť niečo také vybudované a mohla sa popustiť uzda fantázií, než na Arabskom polostrove? V meste </a:t>
            </a:r>
            <a:r>
              <a:rPr lang="sk-SK" sz="1200" b="0" i="0" kern="1200" dirty="0" err="1" smtClean="0">
                <a:solidFill>
                  <a:schemeClr val="tx1"/>
                </a:solidFill>
                <a:latin typeface="+mn-lt"/>
                <a:ea typeface="+mn-ea"/>
                <a:cs typeface="+mn-cs"/>
              </a:rPr>
              <a:t>Abu</a:t>
            </a:r>
            <a:r>
              <a:rPr lang="sk-SK" sz="1200" b="0" i="0" kern="1200" dirty="0" smtClean="0">
                <a:solidFill>
                  <a:schemeClr val="tx1"/>
                </a:solidFill>
                <a:latin typeface="+mn-lt"/>
                <a:ea typeface="+mn-ea"/>
                <a:cs typeface="+mn-cs"/>
              </a:rPr>
              <a:t> </a:t>
            </a:r>
            <a:r>
              <a:rPr lang="sk-SK" sz="1200" b="0" i="0" kern="1200" dirty="0" err="1" smtClean="0">
                <a:solidFill>
                  <a:schemeClr val="tx1"/>
                </a:solidFill>
                <a:latin typeface="+mn-lt"/>
                <a:ea typeface="+mn-ea"/>
                <a:cs typeface="+mn-cs"/>
              </a:rPr>
              <a:t>Dhabí</a:t>
            </a:r>
            <a:r>
              <a:rPr lang="sk-SK" sz="1200" b="0" i="0" kern="1200" dirty="0" smtClean="0">
                <a:solidFill>
                  <a:schemeClr val="tx1"/>
                </a:solidFill>
                <a:latin typeface="+mn-lt"/>
                <a:ea typeface="+mn-ea"/>
                <a:cs typeface="+mn-cs"/>
              </a:rPr>
              <a:t> už majú viacero architektonických skvostov. Nedávno k nim pribudol aj špeciálny zábavný park FERRARI WORLD, ktorý už navštívili aj niektorí jazdci Formule 1. Nájdete tu viacero horských </a:t>
            </a:r>
            <a:r>
              <a:rPr lang="sk-SK" sz="1200" b="0" i="0" kern="1200" dirty="0" err="1" smtClean="0">
                <a:solidFill>
                  <a:schemeClr val="tx1"/>
                </a:solidFill>
                <a:latin typeface="+mn-lt"/>
                <a:ea typeface="+mn-ea"/>
                <a:cs typeface="+mn-cs"/>
              </a:rPr>
              <a:t>Ferrari</a:t>
            </a:r>
            <a:r>
              <a:rPr lang="sk-SK" sz="1200" b="0" i="0" kern="1200" dirty="0" smtClean="0">
                <a:solidFill>
                  <a:schemeClr val="tx1"/>
                </a:solidFill>
                <a:latin typeface="+mn-lt"/>
                <a:ea typeface="+mn-ea"/>
                <a:cs typeface="+mn-cs"/>
              </a:rPr>
              <a:t> dráh, viacero obchodíkov s </a:t>
            </a:r>
            <a:r>
              <a:rPr lang="sk-SK" sz="1200" b="0" i="0" kern="1200" dirty="0" err="1" smtClean="0">
                <a:solidFill>
                  <a:schemeClr val="tx1"/>
                </a:solidFill>
                <a:latin typeface="+mn-lt"/>
                <a:ea typeface="+mn-ea"/>
                <a:cs typeface="+mn-cs"/>
              </a:rPr>
              <a:t>Ferrari</a:t>
            </a:r>
            <a:r>
              <a:rPr lang="sk-SK" sz="1200" b="0" i="0" kern="1200" dirty="0" smtClean="0">
                <a:solidFill>
                  <a:schemeClr val="tx1"/>
                </a:solidFill>
                <a:latin typeface="+mn-lt"/>
                <a:ea typeface="+mn-ea"/>
                <a:cs typeface="+mn-cs"/>
              </a:rPr>
              <a:t> suvenírmi, zabaviť sa môžete na rôznych tratiach a </a:t>
            </a:r>
            <a:r>
              <a:rPr lang="sk-SK" sz="1200" b="0" i="0" kern="1200" dirty="0" err="1" smtClean="0">
                <a:solidFill>
                  <a:schemeClr val="tx1"/>
                </a:solidFill>
                <a:latin typeface="+mn-lt"/>
                <a:ea typeface="+mn-ea"/>
                <a:cs typeface="+mn-cs"/>
              </a:rPr>
              <a:t>zábavkach</a:t>
            </a:r>
            <a:r>
              <a:rPr lang="sk-SK" sz="1200" b="0" i="0" kern="1200" dirty="0" smtClean="0">
                <a:solidFill>
                  <a:schemeClr val="tx1"/>
                </a:solidFill>
                <a:latin typeface="+mn-lt"/>
                <a:ea typeface="+mn-ea"/>
                <a:cs typeface="+mn-cs"/>
              </a:rPr>
              <a:t> spojených so značkou </a:t>
            </a:r>
            <a:r>
              <a:rPr lang="sk-SK" sz="1200" b="0" i="0" kern="1200" dirty="0" err="1" smtClean="0">
                <a:solidFill>
                  <a:schemeClr val="tx1"/>
                </a:solidFill>
                <a:latin typeface="+mn-lt"/>
                <a:ea typeface="+mn-ea"/>
                <a:cs typeface="+mn-cs"/>
              </a:rPr>
              <a:t>Ferrari</a:t>
            </a:r>
            <a:r>
              <a:rPr lang="sk-SK" sz="1200" b="0" i="0" kern="1200" dirty="0" smtClean="0">
                <a:solidFill>
                  <a:schemeClr val="tx1"/>
                </a:solidFill>
                <a:latin typeface="+mn-lt"/>
                <a:ea typeface="+mn-ea"/>
                <a:cs typeface="+mn-cs"/>
              </a:rPr>
              <a:t>. Obrovská reklama známej talianskej stajne s jedným silnom koňom v logu si môže mädliť ruky. Záujem o návštevu tohto parku je enormný a stal sa jedným z najväčších lákadiel pre zahraničných turistov v Abú </a:t>
            </a:r>
            <a:r>
              <a:rPr lang="sk-SK" sz="1200" b="0" i="0" kern="1200" dirty="0" err="1" smtClean="0">
                <a:solidFill>
                  <a:schemeClr val="tx1"/>
                </a:solidFill>
                <a:latin typeface="+mn-lt"/>
                <a:ea typeface="+mn-ea"/>
                <a:cs typeface="+mn-cs"/>
              </a:rPr>
              <a:t>Dhabí</a:t>
            </a:r>
            <a:r>
              <a:rPr lang="sk-SK" sz="1200" b="0" i="0" kern="1200" dirty="0" smtClean="0">
                <a:solidFill>
                  <a:schemeClr val="tx1"/>
                </a:solidFill>
                <a:latin typeface="+mn-lt"/>
                <a:ea typeface="+mn-ea"/>
                <a:cs typeface="+mn-cs"/>
              </a:rPr>
              <a:t>. </a:t>
            </a:r>
            <a:r>
              <a:rPr lang="sk-SK" sz="1200" b="0" i="0" kern="1200" dirty="0" err="1" smtClean="0">
                <a:solidFill>
                  <a:schemeClr val="tx1"/>
                </a:solidFill>
                <a:latin typeface="+mn-lt"/>
                <a:ea typeface="+mn-ea"/>
                <a:cs typeface="+mn-cs"/>
              </a:rPr>
              <a:t>Ferrari</a:t>
            </a:r>
            <a:r>
              <a:rPr lang="sk-SK" sz="1200" b="0" i="0" kern="1200" dirty="0" smtClean="0">
                <a:solidFill>
                  <a:schemeClr val="tx1"/>
                </a:solidFill>
                <a:latin typeface="+mn-lt"/>
                <a:ea typeface="+mn-ea"/>
                <a:cs typeface="+mn-cs"/>
              </a:rPr>
              <a:t> </a:t>
            </a:r>
            <a:r>
              <a:rPr lang="sk-SK" sz="1200" b="0" i="0" kern="1200" dirty="0" err="1" smtClean="0">
                <a:solidFill>
                  <a:schemeClr val="tx1"/>
                </a:solidFill>
                <a:latin typeface="+mn-lt"/>
                <a:ea typeface="+mn-ea"/>
                <a:cs typeface="+mn-cs"/>
              </a:rPr>
              <a:t>World</a:t>
            </a:r>
            <a:r>
              <a:rPr lang="sk-SK" sz="1200" b="0" i="0" kern="1200" dirty="0" smtClean="0">
                <a:solidFill>
                  <a:schemeClr val="tx1"/>
                </a:solidFill>
                <a:latin typeface="+mn-lt"/>
                <a:ea typeface="+mn-ea"/>
                <a:cs typeface="+mn-cs"/>
              </a:rPr>
              <a:t> je dokonca najväčší zábavný park sveta pod jedinou strechou. Viacero zábaviek však má aj mimo nej. Najmä čo sa šialených horských dráh týka. </a:t>
            </a:r>
            <a:endParaRPr lang="sk-SK" dirty="0"/>
          </a:p>
        </p:txBody>
      </p:sp>
      <p:sp>
        <p:nvSpPr>
          <p:cNvPr id="4" name="Zástupný symbol čísla snímky 3"/>
          <p:cNvSpPr>
            <a:spLocks noGrp="1"/>
          </p:cNvSpPr>
          <p:nvPr>
            <p:ph type="sldNum" sz="quarter" idx="10"/>
          </p:nvPr>
        </p:nvSpPr>
        <p:spPr/>
        <p:txBody>
          <a:bodyPr/>
          <a:lstStyle/>
          <a:p>
            <a:fld id="{2BB1884B-852E-45ED-A248-4E86265AC072}" type="slidenum">
              <a:rPr lang="sk-SK" smtClean="0"/>
              <a:pPr/>
              <a:t>8</a:t>
            </a:fld>
            <a:endParaRPr lang="sk-S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Mesto Dubaj má 1,6 milióna obyvateľov.  Dubaj je nové mesto ktoré podobne ako ostatné mestá v emirátoch zbohatli na rope. Dnes</a:t>
            </a:r>
            <a:r>
              <a:rPr lang="sk-SK" baseline="0" dirty="0" smtClean="0"/>
              <a:t> však </a:t>
            </a:r>
            <a:r>
              <a:rPr lang="sk-SK" baseline="0" dirty="0" err="1" smtClean="0"/>
              <a:t>dubaj</a:t>
            </a:r>
            <a:r>
              <a:rPr lang="sk-SK" baseline="0" dirty="0" smtClean="0"/>
              <a:t> prosperuje z obchodu a zisky z ropy(aj keď sú veľké) netvoria jeho hlavný príjem. Zisky z ropy ho dostali do svetového povedomia no postupne sa stával centrom obchodu. Zásoby ropy sa odhadujú už len na 20 rokov.  80% obyvateľstva tvoria cudzinci. Len malé množstvo sú obyvatelia Emirátov. Cudzinci musia mať povolenie na život. Turistické vízum je 30 dní.</a:t>
            </a:r>
            <a:endParaRPr lang="sk-SK" dirty="0"/>
          </a:p>
        </p:txBody>
      </p:sp>
      <p:sp>
        <p:nvSpPr>
          <p:cNvPr id="4" name="Zástupný symbol čísla snímky 3"/>
          <p:cNvSpPr>
            <a:spLocks noGrp="1"/>
          </p:cNvSpPr>
          <p:nvPr>
            <p:ph type="sldNum" sz="quarter" idx="10"/>
          </p:nvPr>
        </p:nvSpPr>
        <p:spPr/>
        <p:txBody>
          <a:bodyPr/>
          <a:lstStyle/>
          <a:p>
            <a:fld id="{2BB1884B-852E-45ED-A248-4E86265AC072}" type="slidenum">
              <a:rPr lang="sk-SK" smtClean="0"/>
              <a:pPr/>
              <a:t>9</a:t>
            </a:fld>
            <a:endParaRPr lang="sk-S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2BB1884B-852E-45ED-A248-4E86265AC072}" type="slidenum">
              <a:rPr lang="sk-SK" smtClean="0"/>
              <a:pPr/>
              <a:t>10</a:t>
            </a:fld>
            <a:endParaRPr lang="sk-S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7" name="Rovná spojnica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Nadpis 28"/>
          <p:cNvSpPr>
            <a:spLocks noGrp="1"/>
          </p:cNvSpPr>
          <p:nvPr>
            <p:ph type="ctrTitle"/>
          </p:nvPr>
        </p:nvSpPr>
        <p:spPr>
          <a:xfrm>
            <a:off x="381000" y="4853411"/>
            <a:ext cx="8458200" cy="1222375"/>
          </a:xfrm>
        </p:spPr>
        <p:txBody>
          <a:bodyPr anchor="t"/>
          <a:lstStyle/>
          <a:p>
            <a:r>
              <a:rPr kumimoji="0" lang="sk-SK" smtClean="0"/>
              <a:t>Kliknite sem a upravte štýl predlohy nadpisov.</a:t>
            </a:r>
            <a:endParaRPr kumimoji="0" lang="en-US"/>
          </a:p>
        </p:txBody>
      </p:sp>
      <p:sp>
        <p:nvSpPr>
          <p:cNvPr id="9" name="Podnadpis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k-SK" smtClean="0"/>
              <a:t>Kliknite sem a upravte štýl predlohy podnadpisov.</a:t>
            </a:r>
            <a:endParaRPr kumimoji="0" lang="en-US"/>
          </a:p>
        </p:txBody>
      </p:sp>
      <p:sp>
        <p:nvSpPr>
          <p:cNvPr id="16" name="Zástupný symbol dátumu 15"/>
          <p:cNvSpPr>
            <a:spLocks noGrp="1"/>
          </p:cNvSpPr>
          <p:nvPr>
            <p:ph type="dt" sz="half" idx="10"/>
          </p:nvPr>
        </p:nvSpPr>
        <p:spPr/>
        <p:txBody>
          <a:bodyPr/>
          <a:lstStyle/>
          <a:p>
            <a:fld id="{F7B68F5F-ABB7-41A3-809A-9ADC8D220C40}" type="datetimeFigureOut">
              <a:rPr lang="sk-SK" smtClean="0"/>
              <a:pPr/>
              <a:t>3.4.2014</a:t>
            </a:fld>
            <a:endParaRPr lang="sk-SK"/>
          </a:p>
        </p:txBody>
      </p:sp>
      <p:sp>
        <p:nvSpPr>
          <p:cNvPr id="2" name="Zástupný symbol päty 1"/>
          <p:cNvSpPr>
            <a:spLocks noGrp="1"/>
          </p:cNvSpPr>
          <p:nvPr>
            <p:ph type="ftr" sz="quarter" idx="11"/>
          </p:nvPr>
        </p:nvSpPr>
        <p:spPr/>
        <p:txBody>
          <a:bodyPr/>
          <a:lstStyle/>
          <a:p>
            <a:endParaRPr lang="sk-SK"/>
          </a:p>
        </p:txBody>
      </p:sp>
      <p:sp>
        <p:nvSpPr>
          <p:cNvPr id="15" name="Zástupný symbol čísla snímky 14"/>
          <p:cNvSpPr>
            <a:spLocks noGrp="1"/>
          </p:cNvSpPr>
          <p:nvPr>
            <p:ph type="sldNum" sz="quarter" idx="12"/>
          </p:nvPr>
        </p:nvSpPr>
        <p:spPr>
          <a:xfrm>
            <a:off x="8229600" y="6473952"/>
            <a:ext cx="758952" cy="246888"/>
          </a:xfrm>
        </p:spPr>
        <p:txBody>
          <a:bodyPr/>
          <a:lstStyle/>
          <a:p>
            <a:fld id="{B8837F5D-4B15-4D16-BD16-E9F13687DCD8}" type="slidenum">
              <a:rPr lang="sk-SK" smtClean="0"/>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sk-SK" smtClean="0"/>
              <a:t>Kliknite sem a upravte štýl predlohy nadpisov.</a:t>
            </a:r>
            <a:endParaRPr kumimoji="0" lang="en-US"/>
          </a:p>
        </p:txBody>
      </p:sp>
      <p:sp>
        <p:nvSpPr>
          <p:cNvPr id="3" name="Zástupný symbol zvislého textu 2"/>
          <p:cNvSpPr>
            <a:spLocks noGrp="1"/>
          </p:cNvSpPr>
          <p:nvPr>
            <p:ph type="body" orient="vert" idx="1"/>
          </p:nvPr>
        </p:nvSpPr>
        <p:spPr/>
        <p:txBody>
          <a:bodyPr vert="eaVer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p>
            <a:fld id="{F7B68F5F-ABB7-41A3-809A-9ADC8D220C40}" type="datetimeFigureOut">
              <a:rPr lang="sk-SK" smtClean="0"/>
              <a:pPr/>
              <a:t>3.4.2014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8837F5D-4B15-4D16-BD16-E9F13687DCD8}"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858000" y="549276"/>
            <a:ext cx="1828800" cy="5851525"/>
          </a:xfrm>
        </p:spPr>
        <p:txBody>
          <a:bodyPr vert="eaVert"/>
          <a:lstStyle/>
          <a:p>
            <a:r>
              <a:rPr kumimoji="0" lang="sk-SK" smtClean="0"/>
              <a:t>Kliknite sem a upravte štýl predlohy nadpisov.</a:t>
            </a:r>
            <a:endParaRPr kumimoji="0" lang="en-US"/>
          </a:p>
        </p:txBody>
      </p:sp>
      <p:sp>
        <p:nvSpPr>
          <p:cNvPr id="3" name="Zástupný symbol zvislého textu 2"/>
          <p:cNvSpPr>
            <a:spLocks noGrp="1"/>
          </p:cNvSpPr>
          <p:nvPr>
            <p:ph type="body" orient="vert" idx="1"/>
          </p:nvPr>
        </p:nvSpPr>
        <p:spPr>
          <a:xfrm>
            <a:off x="457200" y="549276"/>
            <a:ext cx="6248400" cy="5851525"/>
          </a:xfrm>
        </p:spPr>
        <p:txBody>
          <a:bodyPr vert="eaVer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p>
            <a:fld id="{F7B68F5F-ABB7-41A3-809A-9ADC8D220C40}" type="datetimeFigureOut">
              <a:rPr lang="sk-SK" smtClean="0"/>
              <a:pPr/>
              <a:t>3.4.2014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8837F5D-4B15-4D16-BD16-E9F13687DCD8}"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2" name="Nadpis 21"/>
          <p:cNvSpPr>
            <a:spLocks noGrp="1"/>
          </p:cNvSpPr>
          <p:nvPr>
            <p:ph type="title"/>
          </p:nvPr>
        </p:nvSpPr>
        <p:spPr/>
        <p:txBody>
          <a:bodyPr/>
          <a:lstStyle/>
          <a:p>
            <a:r>
              <a:rPr kumimoji="0" lang="sk-SK" smtClean="0"/>
              <a:t>Kliknite sem a upravte štýl predlohy nadpisov.</a:t>
            </a:r>
            <a:endParaRPr kumimoji="0" lang="en-US"/>
          </a:p>
        </p:txBody>
      </p:sp>
      <p:sp>
        <p:nvSpPr>
          <p:cNvPr id="27" name="Zástupný symbol obsahu 26"/>
          <p:cNvSpPr>
            <a:spLocks noGrp="1"/>
          </p:cNvSpPr>
          <p:nvPr>
            <p:ph idx="1"/>
          </p:nvPr>
        </p:nvSpPr>
        <p:spPr/>
        <p:txBody>
          <a:bodyPr/>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25" name="Zástupný symbol dátumu 24"/>
          <p:cNvSpPr>
            <a:spLocks noGrp="1"/>
          </p:cNvSpPr>
          <p:nvPr>
            <p:ph type="dt" sz="half" idx="10"/>
          </p:nvPr>
        </p:nvSpPr>
        <p:spPr/>
        <p:txBody>
          <a:bodyPr/>
          <a:lstStyle/>
          <a:p>
            <a:fld id="{F7B68F5F-ABB7-41A3-809A-9ADC8D220C40}" type="datetimeFigureOut">
              <a:rPr lang="sk-SK" smtClean="0"/>
              <a:pPr/>
              <a:t>3.4.2014</a:t>
            </a:fld>
            <a:endParaRPr lang="sk-SK"/>
          </a:p>
        </p:txBody>
      </p:sp>
      <p:sp>
        <p:nvSpPr>
          <p:cNvPr id="19" name="Zástupný symbol päty 18"/>
          <p:cNvSpPr>
            <a:spLocks noGrp="1"/>
          </p:cNvSpPr>
          <p:nvPr>
            <p:ph type="ftr" sz="quarter" idx="11"/>
          </p:nvPr>
        </p:nvSpPr>
        <p:spPr>
          <a:xfrm>
            <a:off x="3581400" y="76200"/>
            <a:ext cx="2895600" cy="288925"/>
          </a:xfrm>
        </p:spPr>
        <p:txBody>
          <a:bodyPr/>
          <a:lstStyle/>
          <a:p>
            <a:endParaRPr lang="sk-SK"/>
          </a:p>
        </p:txBody>
      </p:sp>
      <p:sp>
        <p:nvSpPr>
          <p:cNvPr id="16" name="Zástupný symbol čísla snímky 15"/>
          <p:cNvSpPr>
            <a:spLocks noGrp="1"/>
          </p:cNvSpPr>
          <p:nvPr>
            <p:ph type="sldNum" sz="quarter" idx="12"/>
          </p:nvPr>
        </p:nvSpPr>
        <p:spPr>
          <a:xfrm>
            <a:off x="8229600" y="6473952"/>
            <a:ext cx="758952" cy="246888"/>
          </a:xfrm>
        </p:spPr>
        <p:txBody>
          <a:bodyPr/>
          <a:lstStyle/>
          <a:p>
            <a:fld id="{B8837F5D-4B15-4D16-BD16-E9F13687DCD8}"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bg>
      <p:bgRef idx="1003">
        <a:schemeClr val="bg2"/>
      </p:bgRef>
    </p:bg>
    <p:spTree>
      <p:nvGrpSpPr>
        <p:cNvPr id="1" name=""/>
        <p:cNvGrpSpPr/>
        <p:nvPr/>
      </p:nvGrpSpPr>
      <p:grpSpPr>
        <a:xfrm>
          <a:off x="0" y="0"/>
          <a:ext cx="0" cy="0"/>
          <a:chOff x="0" y="0"/>
          <a:chExt cx="0" cy="0"/>
        </a:xfrm>
      </p:grpSpPr>
      <p:sp>
        <p:nvSpPr>
          <p:cNvPr id="7" name="Rovná spojnica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textu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k-SK" smtClean="0"/>
              <a:t>Kliknite sem a upravte štýly predlohy textu.</a:t>
            </a:r>
          </a:p>
        </p:txBody>
      </p:sp>
      <p:sp>
        <p:nvSpPr>
          <p:cNvPr id="19" name="Zástupný symbol dátumu 18"/>
          <p:cNvSpPr>
            <a:spLocks noGrp="1"/>
          </p:cNvSpPr>
          <p:nvPr>
            <p:ph type="dt" sz="half" idx="10"/>
          </p:nvPr>
        </p:nvSpPr>
        <p:spPr/>
        <p:txBody>
          <a:bodyPr/>
          <a:lstStyle/>
          <a:p>
            <a:fld id="{F7B68F5F-ABB7-41A3-809A-9ADC8D220C40}" type="datetimeFigureOut">
              <a:rPr lang="sk-SK" smtClean="0"/>
              <a:pPr/>
              <a:t>3.4.2014</a:t>
            </a:fld>
            <a:endParaRPr lang="sk-SK"/>
          </a:p>
        </p:txBody>
      </p:sp>
      <p:sp>
        <p:nvSpPr>
          <p:cNvPr id="11" name="Zástupný symbol päty 10"/>
          <p:cNvSpPr>
            <a:spLocks noGrp="1"/>
          </p:cNvSpPr>
          <p:nvPr>
            <p:ph type="ftr" sz="quarter" idx="11"/>
          </p:nvPr>
        </p:nvSpPr>
        <p:spPr/>
        <p:txBody>
          <a:bodyPr/>
          <a:lstStyle/>
          <a:p>
            <a:endParaRPr lang="sk-SK"/>
          </a:p>
        </p:txBody>
      </p:sp>
      <p:sp>
        <p:nvSpPr>
          <p:cNvPr id="16" name="Zástupný symbol čísla snímky 15"/>
          <p:cNvSpPr>
            <a:spLocks noGrp="1"/>
          </p:cNvSpPr>
          <p:nvPr>
            <p:ph type="sldNum" sz="quarter" idx="12"/>
          </p:nvPr>
        </p:nvSpPr>
        <p:spPr/>
        <p:txBody>
          <a:bodyPr/>
          <a:lstStyle/>
          <a:p>
            <a:fld id="{B8837F5D-4B15-4D16-BD16-E9F13687DCD8}" type="slidenum">
              <a:rPr lang="sk-SK" smtClean="0"/>
              <a:pPr/>
              <a:t>‹#›</a:t>
            </a:fld>
            <a:endParaRPr lang="sk-SK"/>
          </a:p>
        </p:txBody>
      </p:sp>
      <p:sp>
        <p:nvSpPr>
          <p:cNvPr id="8" name="Nadpis 7"/>
          <p:cNvSpPr>
            <a:spLocks noGrp="1"/>
          </p:cNvSpPr>
          <p:nvPr>
            <p:ph type="title"/>
          </p:nvPr>
        </p:nvSpPr>
        <p:spPr>
          <a:xfrm>
            <a:off x="180475" y="2947085"/>
            <a:ext cx="8686800" cy="1184825"/>
          </a:xfrm>
        </p:spPr>
        <p:txBody>
          <a:bodyPr rtlCol="0" anchor="t"/>
          <a:lstStyle>
            <a:lvl1pPr algn="r">
              <a:defRPr/>
            </a:lvl1pPr>
          </a:lstStyle>
          <a:p>
            <a:r>
              <a:rPr kumimoji="0" lang="sk-SK" smtClean="0"/>
              <a:t>Kliknite sem a upravte štýl predlohy nadpisov.</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0" name="Nadpis 19"/>
          <p:cNvSpPr>
            <a:spLocks noGrp="1"/>
          </p:cNvSpPr>
          <p:nvPr>
            <p:ph type="title"/>
          </p:nvPr>
        </p:nvSpPr>
        <p:spPr>
          <a:xfrm>
            <a:off x="301752" y="457200"/>
            <a:ext cx="8686800" cy="841248"/>
          </a:xfrm>
        </p:spPr>
        <p:txBody>
          <a:bodyPr/>
          <a:lstStyle/>
          <a:p>
            <a:r>
              <a:rPr kumimoji="0" lang="sk-SK" smtClean="0"/>
              <a:t>Kliknite sem a upravte štýl predlohy nadpisov.</a:t>
            </a:r>
            <a:endParaRPr kumimoji="0" lang="en-US"/>
          </a:p>
        </p:txBody>
      </p:sp>
      <p:sp>
        <p:nvSpPr>
          <p:cNvPr id="14" name="Zástupný symbol obsah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13" name="Zástupný symbol obsah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21" name="Zástupný symbol dátumu 20"/>
          <p:cNvSpPr>
            <a:spLocks noGrp="1"/>
          </p:cNvSpPr>
          <p:nvPr>
            <p:ph type="dt" sz="half" idx="10"/>
          </p:nvPr>
        </p:nvSpPr>
        <p:spPr/>
        <p:txBody>
          <a:bodyPr/>
          <a:lstStyle/>
          <a:p>
            <a:fld id="{F7B68F5F-ABB7-41A3-809A-9ADC8D220C40}" type="datetimeFigureOut">
              <a:rPr lang="sk-SK" smtClean="0"/>
              <a:pPr/>
              <a:t>3.4.2014</a:t>
            </a:fld>
            <a:endParaRPr lang="sk-SK"/>
          </a:p>
        </p:txBody>
      </p:sp>
      <p:sp>
        <p:nvSpPr>
          <p:cNvPr id="10" name="Zástupný symbol päty 9"/>
          <p:cNvSpPr>
            <a:spLocks noGrp="1"/>
          </p:cNvSpPr>
          <p:nvPr>
            <p:ph type="ftr" sz="quarter" idx="11"/>
          </p:nvPr>
        </p:nvSpPr>
        <p:spPr/>
        <p:txBody>
          <a:bodyPr/>
          <a:lstStyle/>
          <a:p>
            <a:endParaRPr lang="sk-SK"/>
          </a:p>
        </p:txBody>
      </p:sp>
      <p:sp>
        <p:nvSpPr>
          <p:cNvPr id="31" name="Zástupný symbol čísla snímky 30"/>
          <p:cNvSpPr>
            <a:spLocks noGrp="1"/>
          </p:cNvSpPr>
          <p:nvPr>
            <p:ph type="sldNum" sz="quarter" idx="12"/>
          </p:nvPr>
        </p:nvSpPr>
        <p:spPr/>
        <p:txBody>
          <a:bodyPr/>
          <a:lstStyle/>
          <a:p>
            <a:fld id="{B8837F5D-4B15-4D16-BD16-E9F13687DCD8}"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anie">
    <p:spTree>
      <p:nvGrpSpPr>
        <p:cNvPr id="1" name=""/>
        <p:cNvGrpSpPr/>
        <p:nvPr/>
      </p:nvGrpSpPr>
      <p:grpSpPr>
        <a:xfrm>
          <a:off x="0" y="0"/>
          <a:ext cx="0" cy="0"/>
          <a:chOff x="0" y="0"/>
          <a:chExt cx="0" cy="0"/>
        </a:xfrm>
      </p:grpSpPr>
      <p:sp>
        <p:nvSpPr>
          <p:cNvPr id="29" name="Nadpis 28"/>
          <p:cNvSpPr>
            <a:spLocks noGrp="1"/>
          </p:cNvSpPr>
          <p:nvPr>
            <p:ph type="title"/>
          </p:nvPr>
        </p:nvSpPr>
        <p:spPr>
          <a:xfrm>
            <a:off x="304800" y="5410200"/>
            <a:ext cx="8610600" cy="882650"/>
          </a:xfrm>
        </p:spPr>
        <p:txBody>
          <a:bodyPr anchor="ctr"/>
          <a:lstStyle>
            <a:lvl1pPr>
              <a:defRPr/>
            </a:lvl1pPr>
          </a:lstStyle>
          <a:p>
            <a:r>
              <a:rPr kumimoji="0" lang="sk-SK" smtClean="0"/>
              <a:t>Kliknite sem a upravte štýl predlohy nadpisov.</a:t>
            </a:r>
            <a:endParaRPr kumimoji="0" lang="en-US"/>
          </a:p>
        </p:txBody>
      </p:sp>
      <p:sp>
        <p:nvSpPr>
          <p:cNvPr id="13" name="Zástupný symbol textu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sk-SK" smtClean="0"/>
              <a:t>Kliknite sem a upravte štýly predlohy textu.</a:t>
            </a:r>
          </a:p>
        </p:txBody>
      </p:sp>
      <p:sp>
        <p:nvSpPr>
          <p:cNvPr id="25" name="Zástupný symbol textu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sk-SK" smtClean="0"/>
              <a:t>Kliknite sem a upravte štýly predlohy textu.</a:t>
            </a:r>
          </a:p>
        </p:txBody>
      </p:sp>
      <p:sp>
        <p:nvSpPr>
          <p:cNvPr id="4" name="Zástupný symbol obsah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28" name="Zástupný symbol obsah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10" name="Zástupný symbol dátumu 9"/>
          <p:cNvSpPr>
            <a:spLocks noGrp="1"/>
          </p:cNvSpPr>
          <p:nvPr>
            <p:ph type="dt" sz="half" idx="10"/>
          </p:nvPr>
        </p:nvSpPr>
        <p:spPr/>
        <p:txBody>
          <a:bodyPr/>
          <a:lstStyle/>
          <a:p>
            <a:fld id="{F7B68F5F-ABB7-41A3-809A-9ADC8D220C40}" type="datetimeFigureOut">
              <a:rPr lang="sk-SK" smtClean="0"/>
              <a:pPr/>
              <a:t>3.4.2014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a:xfrm>
            <a:off x="8229600" y="6477000"/>
            <a:ext cx="762000" cy="246888"/>
          </a:xfrm>
        </p:spPr>
        <p:txBody>
          <a:bodyPr/>
          <a:lstStyle/>
          <a:p>
            <a:fld id="{B8837F5D-4B15-4D16-BD16-E9F13687DCD8}" type="slidenum">
              <a:rPr lang="sk-SK" smtClean="0"/>
              <a:pPr/>
              <a:t>‹#›</a:t>
            </a:fld>
            <a:endParaRPr lang="sk-SK"/>
          </a:p>
        </p:txBody>
      </p:sp>
      <p:sp>
        <p:nvSpPr>
          <p:cNvPr id="11" name="Rovná spojnica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30" name="Nadpis 29"/>
          <p:cNvSpPr>
            <a:spLocks noGrp="1"/>
          </p:cNvSpPr>
          <p:nvPr>
            <p:ph type="title"/>
          </p:nvPr>
        </p:nvSpPr>
        <p:spPr>
          <a:xfrm>
            <a:off x="301752" y="457200"/>
            <a:ext cx="8686800" cy="841248"/>
          </a:xfrm>
        </p:spPr>
        <p:txBody>
          <a:bodyPr/>
          <a:lstStyle/>
          <a:p>
            <a:r>
              <a:rPr kumimoji="0" lang="sk-SK" smtClean="0"/>
              <a:t>Kliknite sem a upravte štýl predlohy nadpisov.</a:t>
            </a:r>
            <a:endParaRPr kumimoji="0" lang="en-US"/>
          </a:p>
        </p:txBody>
      </p:sp>
      <p:sp>
        <p:nvSpPr>
          <p:cNvPr id="12" name="Zástupný symbol dátumu 11"/>
          <p:cNvSpPr>
            <a:spLocks noGrp="1"/>
          </p:cNvSpPr>
          <p:nvPr>
            <p:ph type="dt" sz="half" idx="10"/>
          </p:nvPr>
        </p:nvSpPr>
        <p:spPr/>
        <p:txBody>
          <a:bodyPr/>
          <a:lstStyle/>
          <a:p>
            <a:fld id="{F7B68F5F-ABB7-41A3-809A-9ADC8D220C40}" type="datetimeFigureOut">
              <a:rPr lang="sk-SK" smtClean="0"/>
              <a:pPr/>
              <a:t>3.4.2014</a:t>
            </a:fld>
            <a:endParaRPr lang="sk-SK"/>
          </a:p>
        </p:txBody>
      </p:sp>
      <p:sp>
        <p:nvSpPr>
          <p:cNvPr id="21" name="Zástupný symbol päty 20"/>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8837F5D-4B15-4D16-BD16-E9F13687DCD8}"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a">
    <p:spTree>
      <p:nvGrpSpPr>
        <p:cNvPr id="1" name=""/>
        <p:cNvGrpSpPr/>
        <p:nvPr/>
      </p:nvGrpSpPr>
      <p:grpSpPr>
        <a:xfrm>
          <a:off x="0" y="0"/>
          <a:ext cx="0" cy="0"/>
          <a:chOff x="0" y="0"/>
          <a:chExt cx="0" cy="0"/>
        </a:xfrm>
      </p:grpSpPr>
      <p:sp>
        <p:nvSpPr>
          <p:cNvPr id="3" name="Zástupný symbol dátumu 2"/>
          <p:cNvSpPr>
            <a:spLocks noGrp="1"/>
          </p:cNvSpPr>
          <p:nvPr>
            <p:ph type="dt" sz="half" idx="10"/>
          </p:nvPr>
        </p:nvSpPr>
        <p:spPr/>
        <p:txBody>
          <a:bodyPr/>
          <a:lstStyle/>
          <a:p>
            <a:fld id="{F7B68F5F-ABB7-41A3-809A-9ADC8D220C40}" type="datetimeFigureOut">
              <a:rPr lang="sk-SK" smtClean="0"/>
              <a:pPr/>
              <a:t>3.4.2014</a:t>
            </a:fld>
            <a:endParaRPr lang="sk-SK"/>
          </a:p>
        </p:txBody>
      </p:sp>
      <p:sp>
        <p:nvSpPr>
          <p:cNvPr id="24" name="Zástupný symbol päty 23"/>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8837F5D-4B15-4D16-BD16-E9F13687DCD8}"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8" name="Rovná spojnica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Nadpis 11"/>
          <p:cNvSpPr>
            <a:spLocks noGrp="1"/>
          </p:cNvSpPr>
          <p:nvPr>
            <p:ph type="title"/>
          </p:nvPr>
        </p:nvSpPr>
        <p:spPr>
          <a:xfrm>
            <a:off x="457200" y="5486400"/>
            <a:ext cx="8458200" cy="520700"/>
          </a:xfrm>
        </p:spPr>
        <p:txBody>
          <a:bodyPr anchor="ctr"/>
          <a:lstStyle>
            <a:lvl1pPr algn="l">
              <a:buNone/>
              <a:defRPr sz="2000" b="1"/>
            </a:lvl1pPr>
          </a:lstStyle>
          <a:p>
            <a:r>
              <a:rPr kumimoji="0" lang="sk-SK" smtClean="0"/>
              <a:t>Kliknite sem a upravte štýl predlohy nadpisov.</a:t>
            </a:r>
            <a:endParaRPr kumimoji="0" lang="en-US"/>
          </a:p>
        </p:txBody>
      </p:sp>
      <p:sp>
        <p:nvSpPr>
          <p:cNvPr id="26" name="Zástupný symbol textu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sk-SK" smtClean="0"/>
              <a:t>Kliknite sem a upravte štýly predlohy textu.</a:t>
            </a:r>
          </a:p>
        </p:txBody>
      </p:sp>
      <p:sp>
        <p:nvSpPr>
          <p:cNvPr id="14" name="Zástupný symbol obsah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25" name="Zástupný symbol dátumu 24"/>
          <p:cNvSpPr>
            <a:spLocks noGrp="1"/>
          </p:cNvSpPr>
          <p:nvPr>
            <p:ph type="dt" sz="half" idx="10"/>
          </p:nvPr>
        </p:nvSpPr>
        <p:spPr/>
        <p:txBody>
          <a:bodyPr/>
          <a:lstStyle/>
          <a:p>
            <a:fld id="{F7B68F5F-ABB7-41A3-809A-9ADC8D220C40}" type="datetimeFigureOut">
              <a:rPr lang="sk-SK" smtClean="0"/>
              <a:pPr/>
              <a:t>3.4.2014</a:t>
            </a:fld>
            <a:endParaRPr lang="sk-SK"/>
          </a:p>
        </p:txBody>
      </p:sp>
      <p:sp>
        <p:nvSpPr>
          <p:cNvPr id="29" name="Zástupný symbol päty 28"/>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8837F5D-4B15-4D16-BD16-E9F13687DCD8}"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13" name="Zástupný symbol obrázka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sk-SK" smtClean="0"/>
              <a:t>Ak chcete pridať obrázok, kliknite na ikonu</a:t>
            </a:r>
            <a:endParaRPr kumimoji="0" lang="en-US" dirty="0"/>
          </a:p>
        </p:txBody>
      </p:sp>
      <p:sp>
        <p:nvSpPr>
          <p:cNvPr id="7" name="Zástupný symbol dátumu 6"/>
          <p:cNvSpPr>
            <a:spLocks noGrp="1"/>
          </p:cNvSpPr>
          <p:nvPr>
            <p:ph type="dt" sz="half" idx="10"/>
          </p:nvPr>
        </p:nvSpPr>
        <p:spPr/>
        <p:txBody>
          <a:bodyPr/>
          <a:lstStyle/>
          <a:p>
            <a:fld id="{F7B68F5F-ABB7-41A3-809A-9ADC8D220C40}" type="datetimeFigureOut">
              <a:rPr lang="sk-SK" smtClean="0"/>
              <a:pPr/>
              <a:t>3.4.2014</a:t>
            </a:fld>
            <a:endParaRPr lang="sk-SK"/>
          </a:p>
        </p:txBody>
      </p:sp>
      <p:sp>
        <p:nvSpPr>
          <p:cNvPr id="5" name="Zástupný symbol päty 4"/>
          <p:cNvSpPr>
            <a:spLocks noGrp="1"/>
          </p:cNvSpPr>
          <p:nvPr>
            <p:ph type="ftr" sz="quarter" idx="11"/>
          </p:nvPr>
        </p:nvSpPr>
        <p:spPr/>
        <p:txBody>
          <a:bodyPr/>
          <a:lstStyle/>
          <a:p>
            <a:endParaRPr lang="sk-SK"/>
          </a:p>
        </p:txBody>
      </p:sp>
      <p:sp>
        <p:nvSpPr>
          <p:cNvPr id="31" name="Zástupný symbol čísla snímky 30"/>
          <p:cNvSpPr>
            <a:spLocks noGrp="1"/>
          </p:cNvSpPr>
          <p:nvPr>
            <p:ph type="sldNum" sz="quarter" idx="12"/>
          </p:nvPr>
        </p:nvSpPr>
        <p:spPr/>
        <p:txBody>
          <a:bodyPr/>
          <a:lstStyle/>
          <a:p>
            <a:fld id="{B8837F5D-4B15-4D16-BD16-E9F13687DCD8}" type="slidenum">
              <a:rPr lang="sk-SK" smtClean="0"/>
              <a:pPr/>
              <a:t>‹#›</a:t>
            </a:fld>
            <a:endParaRPr lang="sk-SK"/>
          </a:p>
        </p:txBody>
      </p:sp>
      <p:sp>
        <p:nvSpPr>
          <p:cNvPr id="17" name="Nadpis 16"/>
          <p:cNvSpPr>
            <a:spLocks noGrp="1"/>
          </p:cNvSpPr>
          <p:nvPr>
            <p:ph type="title"/>
          </p:nvPr>
        </p:nvSpPr>
        <p:spPr>
          <a:xfrm>
            <a:off x="381000" y="4993760"/>
            <a:ext cx="5867400" cy="522288"/>
          </a:xfrm>
        </p:spPr>
        <p:txBody>
          <a:bodyPr anchor="ctr"/>
          <a:lstStyle>
            <a:lvl1pPr algn="l">
              <a:buNone/>
              <a:defRPr sz="2000" b="1"/>
            </a:lvl1pPr>
          </a:lstStyle>
          <a:p>
            <a:r>
              <a:rPr kumimoji="0" lang="sk-SK" smtClean="0"/>
              <a:t>Kliknite sem a upravte štýl predlohy nadpisov.</a:t>
            </a:r>
            <a:endParaRPr kumimoji="0" lang="en-US"/>
          </a:p>
        </p:txBody>
      </p:sp>
      <p:sp>
        <p:nvSpPr>
          <p:cNvPr id="26" name="Zástupný symbol textu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sk-SK" smtClean="0"/>
              <a:t>Kliknite sem a upravte štýly predlohy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vná spojnica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Zástupný symbol textu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sk-SK" smtClean="0"/>
              <a:t>Kliknite sem a upravte štýly predlohy textu.</a:t>
            </a:r>
          </a:p>
          <a:p>
            <a:pPr lvl="1" eaLnBrk="1" latinLnBrk="0" hangingPunct="1"/>
            <a:r>
              <a:rPr kumimoji="0" lang="sk-SK" smtClean="0"/>
              <a:t>Druhá úroveň</a:t>
            </a:r>
          </a:p>
          <a:p>
            <a:pPr lvl="2" eaLnBrk="1" latinLnBrk="0" hangingPunct="1"/>
            <a:r>
              <a:rPr kumimoji="0" lang="sk-SK" smtClean="0"/>
              <a:t>Tretia úroveň</a:t>
            </a:r>
          </a:p>
          <a:p>
            <a:pPr lvl="3" eaLnBrk="1" latinLnBrk="0" hangingPunct="1"/>
            <a:r>
              <a:rPr kumimoji="0" lang="sk-SK" smtClean="0"/>
              <a:t>Štvrtá úroveň</a:t>
            </a:r>
          </a:p>
          <a:p>
            <a:pPr lvl="4" eaLnBrk="1" latinLnBrk="0" hangingPunct="1"/>
            <a:r>
              <a:rPr kumimoji="0" lang="sk-SK" smtClean="0"/>
              <a:t>Piata úroveň</a:t>
            </a:r>
            <a:endParaRPr kumimoji="0" lang="en-US"/>
          </a:p>
        </p:txBody>
      </p:sp>
      <p:sp>
        <p:nvSpPr>
          <p:cNvPr id="11" name="Zástupný symbol dátumu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F7B68F5F-ABB7-41A3-809A-9ADC8D220C40}" type="datetimeFigureOut">
              <a:rPr lang="sk-SK" smtClean="0"/>
              <a:pPr/>
              <a:t>3.4.2014</a:t>
            </a:fld>
            <a:endParaRPr lang="sk-SK"/>
          </a:p>
        </p:txBody>
      </p:sp>
      <p:sp>
        <p:nvSpPr>
          <p:cNvPr id="28" name="Zástupný symbol päty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sk-SK"/>
          </a:p>
        </p:txBody>
      </p:sp>
      <p:sp>
        <p:nvSpPr>
          <p:cNvPr id="5" name="Zástupný symbol čísla snímky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8837F5D-4B15-4D16-BD16-E9F13687DCD8}" type="slidenum">
              <a:rPr lang="sk-SK" smtClean="0"/>
              <a:pPr/>
              <a:t>‹#›</a:t>
            </a:fld>
            <a:endParaRPr lang="sk-SK"/>
          </a:p>
        </p:txBody>
      </p:sp>
      <p:sp>
        <p:nvSpPr>
          <p:cNvPr id="10" name="Zástupný symbol nadpisu 9"/>
          <p:cNvSpPr>
            <a:spLocks noGrp="1"/>
          </p:cNvSpPr>
          <p:nvPr>
            <p:ph type="title"/>
          </p:nvPr>
        </p:nvSpPr>
        <p:spPr>
          <a:xfrm>
            <a:off x="304800" y="457200"/>
            <a:ext cx="8686800" cy="838200"/>
          </a:xfrm>
          <a:prstGeom prst="rect">
            <a:avLst/>
          </a:prstGeom>
        </p:spPr>
        <p:txBody>
          <a:bodyPr vert="horz" anchor="ctr">
            <a:normAutofit/>
          </a:bodyPr>
          <a:lstStyle/>
          <a:p>
            <a:r>
              <a:rPr kumimoji="0" lang="sk-SK" smtClean="0"/>
              <a:t>Kliknite sem a upravte štýl predlohy nadpisov.</a:t>
            </a:r>
            <a:endParaRPr kumimoji="0" lang="en-US"/>
          </a:p>
        </p:txBody>
      </p:sp>
      <p:sp>
        <p:nvSpPr>
          <p:cNvPr id="9" name="Rovná spojnica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ovná spojnica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s://www.youtube.com/watch?v=yNSZFTH4pXY" TargetMode="Externa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sk-SK" dirty="0"/>
          </a:p>
        </p:txBody>
      </p:sp>
      <p:sp>
        <p:nvSpPr>
          <p:cNvPr id="3" name="Podnadpis 2"/>
          <p:cNvSpPr>
            <a:spLocks noGrp="1"/>
          </p:cNvSpPr>
          <p:nvPr>
            <p:ph type="subTitle" idx="1"/>
          </p:nvPr>
        </p:nvSpPr>
        <p:spPr>
          <a:xfrm>
            <a:off x="323528" y="3861048"/>
            <a:ext cx="8458200" cy="914400"/>
          </a:xfrm>
        </p:spPr>
        <p:txBody>
          <a:bodyPr>
            <a:normAutofit/>
          </a:bodyPr>
          <a:lstStyle/>
          <a:p>
            <a:r>
              <a:rPr lang="sk-SK" sz="1800" dirty="0" smtClean="0"/>
              <a:t>Ondrej </a:t>
            </a:r>
            <a:r>
              <a:rPr lang="sk-SK" sz="1800" dirty="0" err="1" smtClean="0"/>
              <a:t>Pribula</a:t>
            </a:r>
            <a:endParaRPr lang="sk-SK" sz="1800" dirty="0" smtClean="0"/>
          </a:p>
          <a:p>
            <a:r>
              <a:rPr lang="sk-SK" sz="1800" dirty="0" smtClean="0"/>
              <a:t>Jakub </a:t>
            </a:r>
            <a:r>
              <a:rPr lang="sk-SK" sz="1800" dirty="0" err="1" smtClean="0"/>
              <a:t>Stašák</a:t>
            </a:r>
            <a:endParaRPr lang="sk-SK" sz="1800" dirty="0"/>
          </a:p>
        </p:txBody>
      </p:sp>
      <p:sp>
        <p:nvSpPr>
          <p:cNvPr id="4" name="Obdĺžnik 3"/>
          <p:cNvSpPr/>
          <p:nvPr/>
        </p:nvSpPr>
        <p:spPr>
          <a:xfrm>
            <a:off x="3210089" y="2967335"/>
            <a:ext cx="27238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sk-SK"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Emiráty</a:t>
            </a:r>
            <a:endParaRPr lang="sk-SK"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endParaRPr lang="sk-SK" dirty="0"/>
          </a:p>
        </p:txBody>
      </p:sp>
      <p:pic>
        <p:nvPicPr>
          <p:cNvPr id="3074" name="Picture 2"/>
          <p:cNvPicPr>
            <a:picLocks noChangeAspect="1" noChangeArrowheads="1"/>
          </p:cNvPicPr>
          <p:nvPr/>
        </p:nvPicPr>
        <p:blipFill>
          <a:blip r:embed="rId3" cstate="print"/>
          <a:srcRect/>
          <a:stretch>
            <a:fillRect/>
          </a:stretch>
        </p:blipFill>
        <p:spPr bwMode="auto">
          <a:xfrm>
            <a:off x="0" y="0"/>
            <a:ext cx="4936284" cy="3284873"/>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4175448" y="2060848"/>
            <a:ext cx="4968552" cy="460895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098" name="Picture 2"/>
          <p:cNvPicPr>
            <a:picLocks noChangeAspect="1" noChangeArrowheads="1"/>
          </p:cNvPicPr>
          <p:nvPr/>
        </p:nvPicPr>
        <p:blipFill>
          <a:blip r:embed="rId2" cstate="print"/>
          <a:srcRect/>
          <a:stretch>
            <a:fillRect/>
          </a:stretch>
        </p:blipFill>
        <p:spPr bwMode="auto">
          <a:xfrm>
            <a:off x="323528" y="404664"/>
            <a:ext cx="3480978" cy="2320652"/>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857750" y="620688"/>
            <a:ext cx="4286250" cy="28575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539552" y="3259192"/>
            <a:ext cx="5371356" cy="359880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5122" name="Picture 2"/>
          <p:cNvPicPr>
            <a:picLocks noChangeAspect="1" noChangeArrowheads="1"/>
          </p:cNvPicPr>
          <p:nvPr/>
        </p:nvPicPr>
        <p:blipFill>
          <a:blip r:embed="rId2" cstate="print"/>
          <a:srcRect/>
          <a:stretch>
            <a:fillRect/>
          </a:stretch>
        </p:blipFill>
        <p:spPr bwMode="auto">
          <a:xfrm>
            <a:off x="285750" y="908720"/>
            <a:ext cx="8098439" cy="535396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6146" name="Picture 2"/>
          <p:cNvPicPr>
            <a:picLocks noChangeAspect="1" noChangeArrowheads="1"/>
          </p:cNvPicPr>
          <p:nvPr/>
        </p:nvPicPr>
        <p:blipFill>
          <a:blip r:embed="rId2" cstate="print"/>
          <a:srcRect/>
          <a:stretch>
            <a:fillRect/>
          </a:stretch>
        </p:blipFill>
        <p:spPr bwMode="auto">
          <a:xfrm>
            <a:off x="467544" y="1772816"/>
            <a:ext cx="7680853" cy="432048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7170" name="Picture 2"/>
          <p:cNvPicPr>
            <a:picLocks noChangeAspect="1" noChangeArrowheads="1"/>
          </p:cNvPicPr>
          <p:nvPr/>
        </p:nvPicPr>
        <p:blipFill>
          <a:blip r:embed="rId2" cstate="print"/>
          <a:srcRect/>
          <a:stretch>
            <a:fillRect/>
          </a:stretch>
        </p:blipFill>
        <p:spPr bwMode="auto">
          <a:xfrm>
            <a:off x="0" y="548680"/>
            <a:ext cx="4054624" cy="5999748"/>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211960" y="571500"/>
            <a:ext cx="4170040" cy="5715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8194" name="Picture 2"/>
          <p:cNvPicPr>
            <a:picLocks noChangeAspect="1" noChangeArrowheads="1"/>
          </p:cNvPicPr>
          <p:nvPr/>
        </p:nvPicPr>
        <p:blipFill>
          <a:blip r:embed="rId2" cstate="print"/>
          <a:srcRect/>
          <a:stretch>
            <a:fillRect/>
          </a:stretch>
        </p:blipFill>
        <p:spPr bwMode="auto">
          <a:xfrm>
            <a:off x="1835697" y="1379412"/>
            <a:ext cx="5620336" cy="420982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smtClean="0"/>
              <a:t>Hotel </a:t>
            </a:r>
            <a:r>
              <a:rPr lang="sk-SK" dirty="0" err="1" smtClean="0"/>
              <a:t>atlantída</a:t>
            </a:r>
            <a:endParaRPr lang="sk-SK" dirty="0"/>
          </a:p>
        </p:txBody>
      </p:sp>
      <p:pic>
        <p:nvPicPr>
          <p:cNvPr id="9218" name="Picture 2"/>
          <p:cNvPicPr>
            <a:picLocks noChangeAspect="1" noChangeArrowheads="1"/>
          </p:cNvPicPr>
          <p:nvPr/>
        </p:nvPicPr>
        <p:blipFill>
          <a:blip r:embed="rId2" cstate="print"/>
          <a:srcRect/>
          <a:stretch>
            <a:fillRect/>
          </a:stretch>
        </p:blipFill>
        <p:spPr bwMode="auto">
          <a:xfrm>
            <a:off x="0" y="1124744"/>
            <a:ext cx="5876925" cy="2828925"/>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0" y="4029075"/>
            <a:ext cx="5876925" cy="28289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10242" name="Picture 2"/>
          <p:cNvPicPr>
            <a:picLocks noChangeAspect="1" noChangeArrowheads="1"/>
          </p:cNvPicPr>
          <p:nvPr/>
        </p:nvPicPr>
        <p:blipFill>
          <a:blip r:embed="rId2" cstate="print"/>
          <a:srcRect/>
          <a:stretch>
            <a:fillRect/>
          </a:stretch>
        </p:blipFill>
        <p:spPr bwMode="auto">
          <a:xfrm>
            <a:off x="0" y="548680"/>
            <a:ext cx="5876925" cy="2828925"/>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3267075" y="3717032"/>
            <a:ext cx="5876925" cy="28289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Obdĺžnik 2"/>
          <p:cNvSpPr/>
          <p:nvPr/>
        </p:nvSpPr>
        <p:spPr>
          <a:xfrm>
            <a:off x="1547664" y="2636912"/>
            <a:ext cx="5975739" cy="923330"/>
          </a:xfrm>
          <a:prstGeom prst="rect">
            <a:avLst/>
          </a:prstGeom>
          <a:noFill/>
        </p:spPr>
        <p:txBody>
          <a:bodyPr wrap="none" lIns="91440" tIns="45720" rIns="91440" bIns="45720">
            <a:spAutoFit/>
          </a:bodyPr>
          <a:lstStyle/>
          <a:p>
            <a:pPr algn="ctr"/>
            <a:r>
              <a:rPr lang="sk-SK"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Vďaka za pozornosť</a:t>
            </a:r>
            <a:endParaRPr lang="sk-SK"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Obrázok 3" descr="DSC09944.JPG"/>
          <p:cNvPicPr>
            <a:picLocks noChangeAspect="1"/>
          </p:cNvPicPr>
          <p:nvPr/>
        </p:nvPicPr>
        <p:blipFill>
          <a:blip r:embed="rId2" cstate="print"/>
          <a:stretch>
            <a:fillRect/>
          </a:stretch>
        </p:blipFill>
        <p:spPr>
          <a:xfrm>
            <a:off x="4067944" y="3529874"/>
            <a:ext cx="5076056" cy="3328126"/>
          </a:xfrm>
          <a:prstGeom prst="rect">
            <a:avLst/>
          </a:prstGeom>
        </p:spPr>
      </p:pic>
      <p:pic>
        <p:nvPicPr>
          <p:cNvPr id="5" name="Obrázok 4" descr="fon.JPG"/>
          <p:cNvPicPr>
            <a:picLocks noChangeAspect="1"/>
          </p:cNvPicPr>
          <p:nvPr/>
        </p:nvPicPr>
        <p:blipFill>
          <a:blip r:embed="rId3" cstate="print"/>
          <a:stretch>
            <a:fillRect/>
          </a:stretch>
        </p:blipFill>
        <p:spPr>
          <a:xfrm>
            <a:off x="0" y="3573016"/>
            <a:ext cx="3995936" cy="32849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457200" y="457200"/>
            <a:ext cx="8686800" cy="838200"/>
          </a:xfrm>
        </p:spPr>
        <p:txBody>
          <a:bodyPr/>
          <a:lstStyle/>
          <a:p>
            <a:pPr algn="ctr"/>
            <a:r>
              <a:rPr lang="sk-SK" dirty="0" smtClean="0"/>
              <a:t>Katar</a:t>
            </a:r>
            <a:endParaRPr lang="sk-SK" dirty="0"/>
          </a:p>
        </p:txBody>
      </p:sp>
      <p:pic>
        <p:nvPicPr>
          <p:cNvPr id="59394" name="Picture 2" descr="http://leccos.com/pics/pic/katar-_mapa.jpg"/>
          <p:cNvPicPr>
            <a:picLocks noChangeAspect="1" noChangeArrowheads="1"/>
          </p:cNvPicPr>
          <p:nvPr/>
        </p:nvPicPr>
        <p:blipFill>
          <a:blip r:embed="rId3" cstate="print"/>
          <a:srcRect/>
          <a:stretch>
            <a:fillRect/>
          </a:stretch>
        </p:blipFill>
        <p:spPr bwMode="auto">
          <a:xfrm>
            <a:off x="3851920" y="1406908"/>
            <a:ext cx="5112568" cy="5451092"/>
          </a:xfrm>
          <a:prstGeom prst="rect">
            <a:avLst/>
          </a:prstGeom>
          <a:noFill/>
        </p:spPr>
      </p:pic>
      <p:sp>
        <p:nvSpPr>
          <p:cNvPr id="5" name="BlokTextu 4"/>
          <p:cNvSpPr txBox="1"/>
          <p:nvPr/>
        </p:nvSpPr>
        <p:spPr>
          <a:xfrm>
            <a:off x="251520" y="1556792"/>
            <a:ext cx="3096344" cy="2215991"/>
          </a:xfrm>
          <a:prstGeom prst="rect">
            <a:avLst/>
          </a:prstGeom>
          <a:noFill/>
        </p:spPr>
        <p:txBody>
          <a:bodyPr wrap="square" rtlCol="0">
            <a:spAutoFit/>
          </a:bodyPr>
          <a:lstStyle/>
          <a:p>
            <a:pPr>
              <a:buFont typeface="Arial" pitchFamily="34" charset="0"/>
              <a:buChar char="•"/>
            </a:pPr>
            <a:r>
              <a:rPr lang="sk-SK" sz="2000" dirty="0" smtClean="0"/>
              <a:t>Dauha</a:t>
            </a:r>
          </a:p>
          <a:p>
            <a:pPr>
              <a:buFont typeface="Arial" pitchFamily="34" charset="0"/>
              <a:buChar char="•"/>
            </a:pPr>
            <a:r>
              <a:rPr lang="sk-SK" sz="2000" dirty="0" smtClean="0"/>
              <a:t>11 427</a:t>
            </a:r>
            <a:r>
              <a:rPr lang="sk-SK" sz="2000" dirty="0"/>
              <a:t> </a:t>
            </a:r>
            <a:r>
              <a:rPr lang="sk-SK" sz="2000" dirty="0" smtClean="0"/>
              <a:t>km²</a:t>
            </a:r>
          </a:p>
          <a:p>
            <a:pPr>
              <a:buFont typeface="Arial" pitchFamily="34" charset="0"/>
              <a:buChar char="•"/>
            </a:pPr>
            <a:r>
              <a:rPr lang="sk-SK" sz="2000" dirty="0" smtClean="0"/>
              <a:t>1 500 000 obyvateľov</a:t>
            </a:r>
          </a:p>
          <a:p>
            <a:pPr>
              <a:buFont typeface="Arial" pitchFamily="34" charset="0"/>
              <a:buChar char="•"/>
            </a:pPr>
            <a:r>
              <a:rPr lang="sk-SK" sz="2000" dirty="0" smtClean="0"/>
              <a:t>Objav ropy</a:t>
            </a:r>
          </a:p>
          <a:p>
            <a:pPr>
              <a:buFont typeface="Arial" pitchFamily="34" charset="0"/>
              <a:buChar char="•"/>
            </a:pPr>
            <a:r>
              <a:rPr lang="sk-SK" sz="2000" dirty="0" smtClean="0"/>
              <a:t>Žiadne dane z príjmu</a:t>
            </a:r>
          </a:p>
          <a:p>
            <a:pPr>
              <a:buFont typeface="Arial" pitchFamily="34" charset="0"/>
              <a:buChar char="•"/>
            </a:pPr>
            <a:r>
              <a:rPr lang="sk-SK" sz="2000" dirty="0" smtClean="0"/>
              <a:t>Katarský </a:t>
            </a:r>
            <a:r>
              <a:rPr lang="sk-SK" sz="2000" dirty="0" err="1" smtClean="0"/>
              <a:t>Rijál</a:t>
            </a:r>
            <a:r>
              <a:rPr lang="sk-SK" dirty="0"/>
              <a:t> </a:t>
            </a:r>
            <a:endParaRPr lang="sk-SK" dirty="0" smtClean="0"/>
          </a:p>
          <a:p>
            <a:pPr>
              <a:buFont typeface="Arial" pitchFamily="34" charset="0"/>
              <a:buChar char="•"/>
            </a:pPr>
            <a:endParaRPr lang="sk-SK" dirty="0" smtClean="0"/>
          </a:p>
        </p:txBody>
      </p:sp>
      <p:pic>
        <p:nvPicPr>
          <p:cNvPr id="59396" name="Picture 4" descr="Vlajka Kataru"/>
          <p:cNvPicPr>
            <a:picLocks noChangeAspect="1" noChangeArrowheads="1"/>
          </p:cNvPicPr>
          <p:nvPr/>
        </p:nvPicPr>
        <p:blipFill>
          <a:blip r:embed="rId4" cstate="print"/>
          <a:srcRect/>
          <a:stretch>
            <a:fillRect/>
          </a:stretch>
        </p:blipFill>
        <p:spPr bwMode="auto">
          <a:xfrm>
            <a:off x="107504" y="4869160"/>
            <a:ext cx="3096344" cy="147483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travelthemiddleeast.com/wp-content/uploads/2011/10/Khor-al-Adaid-Qatar.jpg"/>
          <p:cNvPicPr>
            <a:picLocks noChangeAspect="1" noChangeArrowheads="1"/>
          </p:cNvPicPr>
          <p:nvPr/>
        </p:nvPicPr>
        <p:blipFill>
          <a:blip r:embed="rId3" cstate="print"/>
          <a:srcRect/>
          <a:stretch>
            <a:fillRect/>
          </a:stretch>
        </p:blipFill>
        <p:spPr bwMode="auto">
          <a:xfrm>
            <a:off x="0" y="0"/>
            <a:ext cx="5715000" cy="3819525"/>
          </a:xfrm>
          <a:prstGeom prst="rect">
            <a:avLst/>
          </a:prstGeom>
          <a:noFill/>
        </p:spPr>
      </p:pic>
      <p:pic>
        <p:nvPicPr>
          <p:cNvPr id="66564" name="Picture 4" descr="http://www.blizkyvychod.eu/wp-content/uploads/Doha_Sheraton.jpg"/>
          <p:cNvPicPr>
            <a:picLocks noChangeAspect="1" noChangeArrowheads="1"/>
          </p:cNvPicPr>
          <p:nvPr/>
        </p:nvPicPr>
        <p:blipFill>
          <a:blip r:embed="rId4" cstate="print"/>
          <a:srcRect/>
          <a:stretch>
            <a:fillRect/>
          </a:stretch>
        </p:blipFill>
        <p:spPr bwMode="auto">
          <a:xfrm>
            <a:off x="4241058" y="3356992"/>
            <a:ext cx="4902942" cy="350100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sk-SK" dirty="0" smtClean="0"/>
              <a:t>Bahrajn</a:t>
            </a:r>
            <a:endParaRPr lang="sk-SK" dirty="0"/>
          </a:p>
        </p:txBody>
      </p:sp>
      <p:pic>
        <p:nvPicPr>
          <p:cNvPr id="68610" name="Picture 2" descr="Súbor:Flag of Bahrain.svg"/>
          <p:cNvPicPr>
            <a:picLocks noChangeAspect="1" noChangeArrowheads="1"/>
          </p:cNvPicPr>
          <p:nvPr/>
        </p:nvPicPr>
        <p:blipFill>
          <a:blip r:embed="rId3" cstate="print"/>
          <a:srcRect/>
          <a:stretch>
            <a:fillRect/>
          </a:stretch>
        </p:blipFill>
        <p:spPr bwMode="auto">
          <a:xfrm>
            <a:off x="5031988" y="4581128"/>
            <a:ext cx="4112012" cy="2276872"/>
          </a:xfrm>
          <a:prstGeom prst="rect">
            <a:avLst/>
          </a:prstGeom>
          <a:noFill/>
        </p:spPr>
      </p:pic>
      <p:pic>
        <p:nvPicPr>
          <p:cNvPr id="68612" name="Picture 4" descr="http://www.rjgeib.com/biography/milken/crescent-moon/persian-gulf/gulf-states/gulf-states.jpg"/>
          <p:cNvPicPr>
            <a:picLocks noChangeAspect="1" noChangeArrowheads="1"/>
          </p:cNvPicPr>
          <p:nvPr/>
        </p:nvPicPr>
        <p:blipFill>
          <a:blip r:embed="rId4" cstate="print"/>
          <a:srcRect/>
          <a:stretch>
            <a:fillRect/>
          </a:stretch>
        </p:blipFill>
        <p:spPr bwMode="auto">
          <a:xfrm>
            <a:off x="0" y="4293096"/>
            <a:ext cx="5004048" cy="2564904"/>
          </a:xfrm>
          <a:prstGeom prst="rect">
            <a:avLst/>
          </a:prstGeom>
          <a:noFill/>
        </p:spPr>
      </p:pic>
      <p:sp>
        <p:nvSpPr>
          <p:cNvPr id="6" name="BlokTextu 5"/>
          <p:cNvSpPr txBox="1"/>
          <p:nvPr/>
        </p:nvSpPr>
        <p:spPr>
          <a:xfrm>
            <a:off x="467544" y="1340768"/>
            <a:ext cx="8064896" cy="1754326"/>
          </a:xfrm>
          <a:prstGeom prst="rect">
            <a:avLst/>
          </a:prstGeom>
          <a:noFill/>
        </p:spPr>
        <p:txBody>
          <a:bodyPr wrap="square" rtlCol="0">
            <a:spAutoFit/>
          </a:bodyPr>
          <a:lstStyle/>
          <a:p>
            <a:pPr>
              <a:buFont typeface="Arial" pitchFamily="34" charset="0"/>
              <a:buChar char="•"/>
            </a:pPr>
            <a:r>
              <a:rPr lang="sk-SK" dirty="0" smtClean="0"/>
              <a:t>Manáma</a:t>
            </a:r>
          </a:p>
          <a:p>
            <a:pPr>
              <a:buFont typeface="Arial" pitchFamily="34" charset="0"/>
              <a:buChar char="•"/>
            </a:pPr>
            <a:r>
              <a:rPr lang="sk-SK" dirty="0"/>
              <a:t>620 km² </a:t>
            </a:r>
            <a:endParaRPr lang="sk-SK" dirty="0" smtClean="0"/>
          </a:p>
          <a:p>
            <a:pPr>
              <a:buFont typeface="Arial" pitchFamily="34" charset="0"/>
              <a:buChar char="•"/>
            </a:pPr>
            <a:r>
              <a:rPr lang="sk-SK" dirty="0" smtClean="0"/>
              <a:t>1 300 000 obyvateľov</a:t>
            </a:r>
          </a:p>
          <a:p>
            <a:pPr>
              <a:buFont typeface="Arial" pitchFamily="34" charset="0"/>
              <a:buChar char="•"/>
            </a:pPr>
            <a:r>
              <a:rPr lang="sk-SK" dirty="0" smtClean="0"/>
              <a:t>Bahrajnský dinár</a:t>
            </a:r>
          </a:p>
          <a:p>
            <a:pPr>
              <a:buFont typeface="Arial" pitchFamily="34" charset="0"/>
              <a:buChar char="•"/>
            </a:pPr>
            <a:r>
              <a:rPr lang="sk-SK" dirty="0" smtClean="0"/>
              <a:t>Hospodársky vyspelý</a:t>
            </a:r>
          </a:p>
          <a:p>
            <a:pPr>
              <a:buFont typeface="Arial" pitchFamily="34" charset="0"/>
              <a:buChar char="•"/>
            </a:pPr>
            <a:endParaRPr lang="sk-SK"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69634" name="Picture 2" descr="http://www.blizkyvychod.eu/wp-content/uploads/9805_bahrain_fort.jpg"/>
          <p:cNvPicPr>
            <a:picLocks noChangeAspect="1" noChangeArrowheads="1"/>
          </p:cNvPicPr>
          <p:nvPr/>
        </p:nvPicPr>
        <p:blipFill>
          <a:blip r:embed="rId3" cstate="print"/>
          <a:srcRect/>
          <a:stretch>
            <a:fillRect/>
          </a:stretch>
        </p:blipFill>
        <p:spPr bwMode="auto">
          <a:xfrm>
            <a:off x="0" y="0"/>
            <a:ext cx="3132348" cy="4176464"/>
          </a:xfrm>
          <a:prstGeom prst="rect">
            <a:avLst/>
          </a:prstGeom>
          <a:noFill/>
        </p:spPr>
      </p:pic>
      <p:pic>
        <p:nvPicPr>
          <p:cNvPr id="69636" name="Picture 4" descr="http://www.blizkyvychod.eu/wp-content/uploads/800px-TreeofLife.jpg"/>
          <p:cNvPicPr>
            <a:picLocks noChangeAspect="1" noChangeArrowheads="1"/>
          </p:cNvPicPr>
          <p:nvPr/>
        </p:nvPicPr>
        <p:blipFill>
          <a:blip r:embed="rId4" cstate="print"/>
          <a:srcRect/>
          <a:stretch>
            <a:fillRect/>
          </a:stretch>
        </p:blipFill>
        <p:spPr bwMode="auto">
          <a:xfrm>
            <a:off x="3563888" y="2591780"/>
            <a:ext cx="5580112" cy="418508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smtClean="0"/>
              <a:t>SAE</a:t>
            </a:r>
            <a:endParaRPr lang="sk-SK" dirty="0"/>
          </a:p>
        </p:txBody>
      </p:sp>
      <p:pic>
        <p:nvPicPr>
          <p:cNvPr id="72706" name="Picture 2" descr="http://upload.wikimedia.org/wikipedia/commons/thumb/6/6c/Tc-map.png/220px-Tc-map.png"/>
          <p:cNvPicPr>
            <a:picLocks noChangeAspect="1" noChangeArrowheads="1"/>
          </p:cNvPicPr>
          <p:nvPr/>
        </p:nvPicPr>
        <p:blipFill>
          <a:blip r:embed="rId3" cstate="print"/>
          <a:srcRect/>
          <a:stretch>
            <a:fillRect/>
          </a:stretch>
        </p:blipFill>
        <p:spPr bwMode="auto">
          <a:xfrm>
            <a:off x="323528" y="1484784"/>
            <a:ext cx="3960436" cy="2088232"/>
          </a:xfrm>
          <a:prstGeom prst="rect">
            <a:avLst/>
          </a:prstGeom>
          <a:noFill/>
        </p:spPr>
      </p:pic>
      <p:sp>
        <p:nvSpPr>
          <p:cNvPr id="4" name="BlokTextu 3"/>
          <p:cNvSpPr txBox="1"/>
          <p:nvPr/>
        </p:nvSpPr>
        <p:spPr>
          <a:xfrm>
            <a:off x="467544" y="4149080"/>
            <a:ext cx="3831498" cy="2893100"/>
          </a:xfrm>
          <a:prstGeom prst="rect">
            <a:avLst/>
          </a:prstGeom>
          <a:noFill/>
        </p:spPr>
        <p:txBody>
          <a:bodyPr wrap="none" rtlCol="0">
            <a:spAutoFit/>
          </a:bodyPr>
          <a:lstStyle/>
          <a:p>
            <a:r>
              <a:rPr lang="sk-SK" sz="2000" dirty="0" smtClean="0"/>
              <a:t>Federácia 7 arabských emirátov</a:t>
            </a:r>
          </a:p>
          <a:p>
            <a:pPr>
              <a:buFont typeface="Arial" pitchFamily="34" charset="0"/>
              <a:buChar char="•"/>
            </a:pPr>
            <a:r>
              <a:rPr lang="sk-SK" dirty="0" err="1" smtClean="0"/>
              <a:t>Abu</a:t>
            </a:r>
            <a:r>
              <a:rPr lang="sk-SK" dirty="0" smtClean="0"/>
              <a:t> </a:t>
            </a:r>
            <a:r>
              <a:rPr lang="sk-SK" dirty="0" err="1" smtClean="0"/>
              <a:t>Dhabí</a:t>
            </a:r>
            <a:endParaRPr lang="sk-SK" dirty="0" smtClean="0"/>
          </a:p>
          <a:p>
            <a:pPr>
              <a:buFont typeface="Arial" pitchFamily="34" charset="0"/>
              <a:buChar char="•"/>
            </a:pPr>
            <a:r>
              <a:rPr lang="sk-SK" dirty="0" err="1" smtClean="0"/>
              <a:t>Adžmán</a:t>
            </a:r>
            <a:endParaRPr lang="sk-SK" dirty="0" smtClean="0"/>
          </a:p>
          <a:p>
            <a:pPr>
              <a:buFont typeface="Arial" pitchFamily="34" charset="0"/>
              <a:buChar char="•"/>
            </a:pPr>
            <a:r>
              <a:rPr lang="sk-SK" dirty="0" smtClean="0"/>
              <a:t>Dubaj</a:t>
            </a:r>
          </a:p>
          <a:p>
            <a:pPr>
              <a:buFont typeface="Arial" pitchFamily="34" charset="0"/>
              <a:buChar char="•"/>
            </a:pPr>
            <a:r>
              <a:rPr lang="sk-SK" dirty="0" err="1" smtClean="0"/>
              <a:t>Fudžajra</a:t>
            </a:r>
            <a:endParaRPr lang="sk-SK" dirty="0" smtClean="0"/>
          </a:p>
          <a:p>
            <a:pPr>
              <a:buFont typeface="Arial" pitchFamily="34" charset="0"/>
              <a:buChar char="•"/>
            </a:pPr>
            <a:r>
              <a:rPr lang="sk-SK" dirty="0" err="1" smtClean="0"/>
              <a:t>Ras</a:t>
            </a:r>
            <a:r>
              <a:rPr lang="sk-SK" dirty="0" smtClean="0"/>
              <a:t> </a:t>
            </a:r>
            <a:r>
              <a:rPr lang="sk-SK" dirty="0" err="1" smtClean="0"/>
              <a:t>Al-Chajmá</a:t>
            </a:r>
            <a:endParaRPr lang="sk-SK" dirty="0" smtClean="0"/>
          </a:p>
          <a:p>
            <a:pPr>
              <a:buFont typeface="Arial" pitchFamily="34" charset="0"/>
              <a:buChar char="•"/>
            </a:pPr>
            <a:r>
              <a:rPr lang="sk-SK" dirty="0" err="1" smtClean="0"/>
              <a:t>Umm</a:t>
            </a:r>
            <a:r>
              <a:rPr lang="sk-SK" dirty="0" smtClean="0"/>
              <a:t> </a:t>
            </a:r>
            <a:r>
              <a:rPr lang="sk-SK" dirty="0" err="1" smtClean="0"/>
              <a:t>Al-Kuvajn</a:t>
            </a:r>
            <a:endParaRPr lang="sk-SK" dirty="0" smtClean="0"/>
          </a:p>
          <a:p>
            <a:pPr>
              <a:buFont typeface="Arial" pitchFamily="34" charset="0"/>
              <a:buChar char="•"/>
            </a:pPr>
            <a:r>
              <a:rPr lang="sk-SK" dirty="0" err="1" smtClean="0"/>
              <a:t>Šardžá</a:t>
            </a:r>
            <a:endParaRPr lang="sk-SK" dirty="0" smtClean="0"/>
          </a:p>
          <a:p>
            <a:endParaRPr lang="sk-SK" dirty="0" smtClean="0"/>
          </a:p>
          <a:p>
            <a:endParaRPr lang="sk-SK" dirty="0"/>
          </a:p>
        </p:txBody>
      </p:sp>
      <p:pic>
        <p:nvPicPr>
          <p:cNvPr id="72708" name="Picture 4" descr="Súbor:Flag of the United Arab Emirates.svg"/>
          <p:cNvPicPr>
            <a:picLocks noChangeAspect="1" noChangeArrowheads="1"/>
          </p:cNvPicPr>
          <p:nvPr/>
        </p:nvPicPr>
        <p:blipFill>
          <a:blip r:embed="rId4" cstate="print"/>
          <a:srcRect/>
          <a:stretch>
            <a:fillRect/>
          </a:stretch>
        </p:blipFill>
        <p:spPr bwMode="auto">
          <a:xfrm>
            <a:off x="4932040" y="1124744"/>
            <a:ext cx="4211960" cy="2729880"/>
          </a:xfrm>
          <a:prstGeom prst="rect">
            <a:avLst/>
          </a:prstGeom>
          <a:noFill/>
        </p:spPr>
      </p:pic>
      <p:pic>
        <p:nvPicPr>
          <p:cNvPr id="72710" name="Picture 6" descr="Súbor:Emblem of the United Arab Emirates.svg"/>
          <p:cNvPicPr>
            <a:picLocks noChangeAspect="1" noChangeArrowheads="1"/>
          </p:cNvPicPr>
          <p:nvPr/>
        </p:nvPicPr>
        <p:blipFill>
          <a:blip r:embed="rId5" cstate="print"/>
          <a:srcRect/>
          <a:stretch>
            <a:fillRect/>
          </a:stretch>
        </p:blipFill>
        <p:spPr bwMode="auto">
          <a:xfrm>
            <a:off x="4067944" y="3861048"/>
            <a:ext cx="2429342" cy="299695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err="1" smtClean="0"/>
              <a:t>Abu</a:t>
            </a:r>
            <a:r>
              <a:rPr lang="sk-SK" dirty="0" smtClean="0"/>
              <a:t> </a:t>
            </a:r>
            <a:r>
              <a:rPr lang="sk-SK" dirty="0" err="1" smtClean="0"/>
              <a:t>Dhabí</a:t>
            </a:r>
            <a:endParaRPr lang="sk-SK" dirty="0"/>
          </a:p>
        </p:txBody>
      </p:sp>
      <p:sp>
        <p:nvSpPr>
          <p:cNvPr id="3" name="BlokTextu 2"/>
          <p:cNvSpPr txBox="1"/>
          <p:nvPr/>
        </p:nvSpPr>
        <p:spPr>
          <a:xfrm>
            <a:off x="395536" y="1988840"/>
            <a:ext cx="5688632" cy="1661993"/>
          </a:xfrm>
          <a:prstGeom prst="rect">
            <a:avLst/>
          </a:prstGeom>
          <a:noFill/>
        </p:spPr>
        <p:txBody>
          <a:bodyPr wrap="square" rtlCol="0">
            <a:spAutoFit/>
          </a:bodyPr>
          <a:lstStyle/>
          <a:p>
            <a:pPr>
              <a:buFont typeface="Arial" pitchFamily="34" charset="0"/>
              <a:buChar char="•"/>
            </a:pPr>
            <a:r>
              <a:rPr lang="sk-SK" dirty="0"/>
              <a:t>73 548 </a:t>
            </a:r>
            <a:r>
              <a:rPr lang="sk-SK" dirty="0" smtClean="0"/>
              <a:t>km</a:t>
            </a:r>
            <a:r>
              <a:rPr lang="sk-SK" baseline="30000" dirty="0" smtClean="0"/>
              <a:t>2  </a:t>
            </a:r>
          </a:p>
          <a:p>
            <a:pPr>
              <a:buFont typeface="Arial" pitchFamily="34" charset="0"/>
              <a:buChar char="•"/>
            </a:pPr>
            <a:endParaRPr lang="sk-SK" baseline="30000" dirty="0" smtClean="0"/>
          </a:p>
          <a:p>
            <a:pPr>
              <a:buFont typeface="Arial" pitchFamily="34" charset="0"/>
              <a:buChar char="•"/>
            </a:pPr>
            <a:r>
              <a:rPr lang="sk-SK" dirty="0" smtClean="0"/>
              <a:t>Najväčšie </a:t>
            </a:r>
            <a:r>
              <a:rPr lang="sk-SK" dirty="0" err="1" smtClean="0"/>
              <a:t>mesto-Abu</a:t>
            </a:r>
            <a:r>
              <a:rPr lang="sk-SK" dirty="0" smtClean="0"/>
              <a:t> </a:t>
            </a:r>
            <a:r>
              <a:rPr lang="sk-SK" dirty="0" err="1" smtClean="0"/>
              <a:t>Dhabí</a:t>
            </a:r>
            <a:r>
              <a:rPr lang="sk-SK" dirty="0" smtClean="0"/>
              <a:t> </a:t>
            </a:r>
          </a:p>
          <a:p>
            <a:pPr>
              <a:buFont typeface="Arial" pitchFamily="34" charset="0"/>
              <a:buChar char="•"/>
            </a:pPr>
            <a:r>
              <a:rPr lang="sk-SK" dirty="0" smtClean="0"/>
              <a:t>3 000 </a:t>
            </a:r>
            <a:r>
              <a:rPr lang="sk-SK" dirty="0" err="1" smtClean="0"/>
              <a:t>000</a:t>
            </a:r>
            <a:r>
              <a:rPr lang="sk-SK" dirty="0" smtClean="0"/>
              <a:t> obyvateľov.</a:t>
            </a:r>
          </a:p>
          <a:p>
            <a:pPr>
              <a:buFont typeface="Arial" pitchFamily="34" charset="0"/>
              <a:buChar char="•"/>
            </a:pPr>
            <a:r>
              <a:rPr lang="sk-SK" dirty="0" smtClean="0"/>
              <a:t>Kvetinové mesto</a:t>
            </a:r>
          </a:p>
          <a:p>
            <a:pPr>
              <a:buFont typeface="Arial" pitchFamily="34" charset="0"/>
              <a:buChar char="•"/>
            </a:pPr>
            <a:endParaRPr lang="sk-SK" dirty="0"/>
          </a:p>
        </p:txBody>
      </p:sp>
      <p:pic>
        <p:nvPicPr>
          <p:cNvPr id="75778" name="Picture 2" descr="Súbor:Flag of Abu Dhabi.svg"/>
          <p:cNvPicPr>
            <a:picLocks noChangeAspect="1" noChangeArrowheads="1"/>
          </p:cNvPicPr>
          <p:nvPr/>
        </p:nvPicPr>
        <p:blipFill>
          <a:blip r:embed="rId3" cstate="print"/>
          <a:srcRect/>
          <a:stretch>
            <a:fillRect/>
          </a:stretch>
        </p:blipFill>
        <p:spPr bwMode="auto">
          <a:xfrm>
            <a:off x="0" y="4000500"/>
            <a:ext cx="5715000" cy="2857500"/>
          </a:xfrm>
          <a:prstGeom prst="rect">
            <a:avLst/>
          </a:prstGeom>
          <a:noFill/>
        </p:spPr>
      </p:pic>
      <p:sp>
        <p:nvSpPr>
          <p:cNvPr id="5" name="BlokTextu 4"/>
          <p:cNvSpPr txBox="1"/>
          <p:nvPr/>
        </p:nvSpPr>
        <p:spPr>
          <a:xfrm>
            <a:off x="4860032" y="2132856"/>
            <a:ext cx="2808312" cy="369332"/>
          </a:xfrm>
          <a:prstGeom prst="rect">
            <a:avLst/>
          </a:prstGeom>
          <a:noFill/>
        </p:spPr>
        <p:txBody>
          <a:bodyPr wrap="square" rtlCol="0">
            <a:spAutoFit/>
          </a:bodyPr>
          <a:lstStyle/>
          <a:p>
            <a:pPr>
              <a:buFont typeface="Arial" pitchFamily="34" charset="0"/>
              <a:buChar char="•"/>
            </a:pPr>
            <a:r>
              <a:rPr lang="sk-SK" dirty="0" err="1" smtClean="0"/>
              <a:t>Yas</a:t>
            </a:r>
            <a:r>
              <a:rPr lang="sk-SK" dirty="0" smtClean="0"/>
              <a:t> Marina </a:t>
            </a:r>
            <a:r>
              <a:rPr lang="sk-SK" dirty="0" err="1" smtClean="0"/>
              <a:t>Circuit</a:t>
            </a:r>
            <a:endParaRPr lang="sk-SK" dirty="0"/>
          </a:p>
        </p:txBody>
      </p:sp>
      <p:pic>
        <p:nvPicPr>
          <p:cNvPr id="1026" name="Picture 2"/>
          <p:cNvPicPr>
            <a:picLocks noChangeAspect="1" noChangeArrowheads="1"/>
          </p:cNvPicPr>
          <p:nvPr/>
        </p:nvPicPr>
        <p:blipFill>
          <a:blip r:embed="rId4" cstate="print"/>
          <a:srcRect/>
          <a:stretch>
            <a:fillRect/>
          </a:stretch>
        </p:blipFill>
        <p:spPr bwMode="auto">
          <a:xfrm>
            <a:off x="4558308" y="3800872"/>
            <a:ext cx="4585692" cy="3057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76802" name="Picture 2" descr="Súbor:Abu Dhabi skyline night (Nepenthes).jpg"/>
          <p:cNvPicPr>
            <a:picLocks noChangeAspect="1" noChangeArrowheads="1"/>
          </p:cNvPicPr>
          <p:nvPr/>
        </p:nvPicPr>
        <p:blipFill>
          <a:blip r:embed="rId3" cstate="print"/>
          <a:srcRect/>
          <a:stretch>
            <a:fillRect/>
          </a:stretch>
        </p:blipFill>
        <p:spPr bwMode="auto">
          <a:xfrm>
            <a:off x="107504" y="1772816"/>
            <a:ext cx="6480720" cy="2414068"/>
          </a:xfrm>
          <a:prstGeom prst="rect">
            <a:avLst/>
          </a:prstGeom>
          <a:noFill/>
        </p:spPr>
      </p:pic>
      <p:pic>
        <p:nvPicPr>
          <p:cNvPr id="76804" name="Picture 4" descr="http://i1.wp.com/zaujimavosti.net/wp-content/uploads/ferrari.jpg"/>
          <p:cNvPicPr>
            <a:picLocks noChangeAspect="1" noChangeArrowheads="1"/>
          </p:cNvPicPr>
          <p:nvPr/>
        </p:nvPicPr>
        <p:blipFill>
          <a:blip r:embed="rId4" cstate="print"/>
          <a:srcRect/>
          <a:stretch>
            <a:fillRect/>
          </a:stretch>
        </p:blipFill>
        <p:spPr bwMode="auto">
          <a:xfrm>
            <a:off x="1331640" y="4581128"/>
            <a:ext cx="2016224" cy="2016226"/>
          </a:xfrm>
          <a:prstGeom prst="rect">
            <a:avLst/>
          </a:prstGeom>
          <a:noFill/>
        </p:spPr>
      </p:pic>
      <p:sp>
        <p:nvSpPr>
          <p:cNvPr id="5" name="Obdĺžnik 4"/>
          <p:cNvSpPr/>
          <p:nvPr/>
        </p:nvSpPr>
        <p:spPr>
          <a:xfrm>
            <a:off x="3707904" y="5013176"/>
            <a:ext cx="4572000" cy="369332"/>
          </a:xfrm>
          <a:prstGeom prst="rect">
            <a:avLst/>
          </a:prstGeom>
        </p:spPr>
        <p:txBody>
          <a:bodyPr>
            <a:spAutoFit/>
          </a:bodyPr>
          <a:lstStyle/>
          <a:p>
            <a:r>
              <a:rPr lang="sk-SK" dirty="0" smtClean="0">
                <a:hlinkClick r:id="rId5"/>
              </a:rPr>
              <a:t>video</a:t>
            </a:r>
            <a:endParaRPr lang="sk-SK"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smtClean="0"/>
              <a:t>Dubaj</a:t>
            </a:r>
            <a:endParaRPr lang="sk-SK" dirty="0"/>
          </a:p>
        </p:txBody>
      </p:sp>
      <p:pic>
        <p:nvPicPr>
          <p:cNvPr id="2050" name="Picture 2"/>
          <p:cNvPicPr>
            <a:picLocks noChangeAspect="1" noChangeArrowheads="1"/>
          </p:cNvPicPr>
          <p:nvPr/>
        </p:nvPicPr>
        <p:blipFill>
          <a:blip r:embed="rId3" cstate="print"/>
          <a:srcRect/>
          <a:stretch>
            <a:fillRect/>
          </a:stretch>
        </p:blipFill>
        <p:spPr bwMode="auto">
          <a:xfrm>
            <a:off x="0" y="1196752"/>
            <a:ext cx="4572000" cy="303847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473700" y="1340768"/>
            <a:ext cx="4670300" cy="3113533"/>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2483768" y="3708159"/>
            <a:ext cx="4818112" cy="3149841"/>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estovanie">
  <a:themeElements>
    <a:clrScheme name="Cestovani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stovanie">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Cestovani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188</TotalTime>
  <Words>627</Words>
  <Application>Microsoft Office PowerPoint</Application>
  <PresentationFormat>Prezentácia na obrazovke (4:3)</PresentationFormat>
  <Paragraphs>54</Paragraphs>
  <Slides>18</Slides>
  <Notes>9</Notes>
  <HiddenSlides>0</HiddenSlides>
  <MMClips>0</MMClips>
  <ScaleCrop>false</ScaleCrop>
  <HeadingPairs>
    <vt:vector size="4" baseType="variant">
      <vt:variant>
        <vt:lpstr>Motív</vt:lpstr>
      </vt:variant>
      <vt:variant>
        <vt:i4>1</vt:i4>
      </vt:variant>
      <vt:variant>
        <vt:lpstr>Nadpisy snímok</vt:lpstr>
      </vt:variant>
      <vt:variant>
        <vt:i4>18</vt:i4>
      </vt:variant>
    </vt:vector>
  </HeadingPairs>
  <TitlesOfParts>
    <vt:vector size="19" baseType="lpstr">
      <vt:lpstr>Cestovanie</vt:lpstr>
      <vt:lpstr>Snímka 1</vt:lpstr>
      <vt:lpstr>Katar</vt:lpstr>
      <vt:lpstr>Snímka 3</vt:lpstr>
      <vt:lpstr>Bahrajn</vt:lpstr>
      <vt:lpstr>Snímka 5</vt:lpstr>
      <vt:lpstr>SAE</vt:lpstr>
      <vt:lpstr>Abu Dhabí</vt:lpstr>
      <vt:lpstr>Snímka 8</vt:lpstr>
      <vt:lpstr>Dubaj</vt:lpstr>
      <vt:lpstr>Snímka 10</vt:lpstr>
      <vt:lpstr>Snímka 11</vt:lpstr>
      <vt:lpstr>Snímka 12</vt:lpstr>
      <vt:lpstr>Snímka 13</vt:lpstr>
      <vt:lpstr>Snímka 14</vt:lpstr>
      <vt:lpstr>Snímka 15</vt:lpstr>
      <vt:lpstr>Hotel atlantída</vt:lpstr>
      <vt:lpstr>Snímka 17</vt:lpstr>
      <vt:lpstr>Snímka 18</vt:lpstr>
    </vt:vector>
  </TitlesOfParts>
  <Company>ŠPÚ - projekt Jazyky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Snímka 1</dc:title>
  <dc:creator>SPU</dc:creator>
  <cp:lastModifiedBy>kubo</cp:lastModifiedBy>
  <cp:revision>23</cp:revision>
  <dcterms:created xsi:type="dcterms:W3CDTF">2014-04-03T13:58:30Z</dcterms:created>
  <dcterms:modified xsi:type="dcterms:W3CDTF">2014-04-03T19:09:01Z</dcterms:modified>
</cp:coreProperties>
</file>