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70" r:id="rId10"/>
    <p:sldId id="271" r:id="rId11"/>
    <p:sldId id="264" r:id="rId12"/>
    <p:sldId id="265" r:id="rId13"/>
    <p:sldId id="267" r:id="rId14"/>
    <p:sldId id="266" r:id="rId15"/>
    <p:sldId id="269" r:id="rId16"/>
    <p:sldId id="268" r:id="rId1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67721-7ADA-4F52-BA77-75F9142F0996}" type="datetimeFigureOut">
              <a:rPr lang="sk-SK" smtClean="0"/>
              <a:pPr/>
              <a:t>12.12.2012</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2C6331-FF10-4B5C-BCDD-815F621B9525}"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k.wikipedia.org/wiki/Werner_von_Siemen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Kladka</a:t>
            </a:r>
            <a:r>
              <a:rPr lang="sk-SK" baseline="0" dirty="0" smtClean="0"/>
              <a:t> je jednoduchý stroj zložený z kolesa s drážkou, lana a úchopu. Jej výhody sú, že si môžeme zmenšiť potrebnú silu na ťah, alebo aspoň zmeniť pôsobenie sily. Poznáme 3 základné typy kladiek. 1 typom je pevná kladka, 2 typom je voľná kladka a 3 kladkostroj. Keďže je kladka jednoduchý stroj, má veľa využití. Používame ju napríklad na lodi, na stavbe, kde sa používa na zdvíhanie ťažkých materiálov ,alebo vo výťahoch. Dnes už ľudskú silu nahrádza elektrina, avšak kladka sa stále používa pretože pri jej použití nemusí elektrický stroj vykonať takú prácu ako bez kladky.</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2</a:t>
            </a:fld>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V minulosti výťahy fungovali ako lanové reťazové zdvíhadlá. Bola to malá</a:t>
            </a:r>
            <a:r>
              <a:rPr lang="sk-SK" baseline="0" dirty="0" smtClean="0"/>
              <a:t> plošina s kladkou. Ako protizávažie ťahali ľudia ale neskôr boli nahrádzaní elektrinou alebo mechanickými protizávažiami. V roku 1853 </a:t>
            </a:r>
            <a:r>
              <a:rPr lang="sk-SK" baseline="0" dirty="0" err="1" smtClean="0"/>
              <a:t>Elisha</a:t>
            </a:r>
            <a:r>
              <a:rPr lang="sk-SK" baseline="0" dirty="0" smtClean="0"/>
              <a:t> </a:t>
            </a:r>
            <a:r>
              <a:rPr lang="sk-SK" baseline="0" dirty="0" err="1" smtClean="0"/>
              <a:t>Otis</a:t>
            </a:r>
            <a:r>
              <a:rPr lang="sk-SK" baseline="0" dirty="0" smtClean="0"/>
              <a:t> uviedol bezpečný výťah. Zamedzil pádom výťahu. Zariadenie je tvorené valcom ktorý sa v prípade prekročenia rýchlosti mechanický zabráni pohybu plošiny.  1880- </a:t>
            </a:r>
            <a:r>
              <a:rPr lang="sk-SK" dirty="0" err="1" smtClean="0">
                <a:hlinkClick r:id="rId3" tooltip="Werner von Siemens"/>
              </a:rPr>
              <a:t>Werner</a:t>
            </a:r>
            <a:r>
              <a:rPr lang="sk-SK" dirty="0" smtClean="0">
                <a:hlinkClick r:id="rId3" tooltip="Werner von Siemens"/>
              </a:rPr>
              <a:t> von Siemens</a:t>
            </a:r>
            <a:r>
              <a:rPr lang="sk-SK" dirty="0" smtClean="0"/>
              <a:t> vytvoril prvý elektrický výťah. Výťah bol</a:t>
            </a:r>
            <a:r>
              <a:rPr lang="sk-SK" baseline="0" dirty="0" smtClean="0"/>
              <a:t> vytvorený pre potrebu presúvať množstvá nerastných surovín.</a:t>
            </a:r>
          </a:p>
          <a:p>
            <a:r>
              <a:rPr lang="sk-SK" baseline="0" dirty="0" smtClean="0"/>
              <a:t>Dnes sú výťahy vyrábané pod prísnou kontrolou. Niekedy ich architekti nechávajú vonku a tak tvoria výťahy architektonickú ozdobu budovy. Vo výťahoch sa používajú </a:t>
            </a:r>
            <a:r>
              <a:rPr lang="sk-SK" baseline="0" dirty="0" err="1" smtClean="0"/>
              <a:t>mikročipy</a:t>
            </a:r>
            <a:r>
              <a:rPr lang="sk-SK" baseline="0" dirty="0" smtClean="0"/>
              <a:t> a počítače ktoré dokážu výťah zastaviť presne tam, kde to potrebujeme.  Výťahy spaľujú dosť veľa elektrickej energie v bytových domoch. A to aj z dôvodu že ľudia privolávajú 2 výťahy naraz, čím spália 2násobný počet elektrickej energie. Preto sa inštalujú do výťahov systémy ktoré privolajú iba výťah čo je bližšie. Ďalej sú to systémy ktoré zastavujú ak napríklad ideme z 11. poschodia na prízemie a výťah privolá  aj sused na 7. poschodí, tak výťah zastaví na7. poschodí. V rámci bezpečnosti aby sa predišlo zlomeninám a iných nešťastiam sa do výťahov dávajú bezpečnostné dvere. Ďalej systémy ktoré nepustia výťah do pohybu ak je preťažený. Navyše sú použité bezpečnejšie laná napríklad oceľové, alebo zo špeciálnych materiálov.</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14</a:t>
            </a:fld>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16</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Pevnú kladku vynašiel Grécky</a:t>
            </a:r>
            <a:r>
              <a:rPr lang="sk-SK" baseline="0" dirty="0" smtClean="0"/>
              <a:t> matematik, filozof a vynálezca Archimedes v 3. storočí pred našim letopočtom. Pokladá sa aj za otca páky čo je iný jednoduchý stroj. Pevná  kladka nezmenšuje silu, ale mení smer sily ktorou musíme pôsobiť aby sme zodvihli teleso. Jej výhodou je, že ju dokážeme jednoducho zostaviť- stačí nám jedno koliesko s drážkou, lano, a samozrejme sila ktorou teleso ťaháme. Navyše ak chceme zodvihnúť teleso, tak nemusíme ťahať nahor, čo je náročnejšie ako ťahať nadol´, keďže človek nemá dostatočnú výšku. Ale jej veľkou nevýhodou je to čo som už spomínal, že nezmenšuje silu teda skôr sú uprednostňované jej sestry- voľná kladka a kladkostroj </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3</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Závažie pôsobí</a:t>
            </a:r>
            <a:r>
              <a:rPr lang="sk-SK" baseline="0" dirty="0" smtClean="0"/>
              <a:t> silou 100N smerom k zemi a my potrebujeme silu 100N ktorou ťaháme lano, aby sme ho zodvihli. Na tomto obrázku je vidieť z akých častí je </a:t>
            </a:r>
            <a:r>
              <a:rPr lang="sk-SK" baseline="0" dirty="0" err="1" smtClean="0"/>
              <a:t>zložená:lano</a:t>
            </a:r>
            <a:r>
              <a:rPr lang="sk-SK" baseline="0" dirty="0" smtClean="0"/>
              <a:t> koleso s dierou a závažie ktoré potrebujeme </a:t>
            </a:r>
            <a:r>
              <a:rPr lang="sk-SK" baseline="0" dirty="0" err="1" smtClean="0"/>
              <a:t>vytiahnúť</a:t>
            </a:r>
            <a:r>
              <a:rPr lang="sk-SK" baseline="0" dirty="0" smtClean="0"/>
              <a:t> nahor.</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4</a:t>
            </a:fld>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Na rozdiel od pevnej kladky, voľná kladka nemá upevnené koleso, ale časť lana. Koleso je voľné. Týmto</a:t>
            </a:r>
            <a:r>
              <a:rPr lang="sk-SK" baseline="0" dirty="0" smtClean="0"/>
              <a:t> úkonom rozložíme sily a tak nám stačí ťahať polovičnou silou. Tu prichádzame k veľkej výhode oproti pevnej kladky. Avšak jej veľkou nevýhodou je, že musíme dvíhať aj samotnú kladku, preto sa kladky spájajú do kladkostroja.</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5</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Tu</a:t>
            </a:r>
            <a:r>
              <a:rPr lang="sk-SK" baseline="0" dirty="0" smtClean="0"/>
              <a:t> je obrázok voľnej kladky. Je trocha náročnejšia na stavbu, ale rozdelenie síl je obrovská výhoda. Jedná časť lana je upevnená a koliesko sa pohybuje. Tým pádom nám stačí pôsobiť polovičnou silou</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6</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Jednoduchý kladkostroj je najvýhodnejším použitím kladky. Je zložený z pevnej a voľnej kladky. Účinok je podobný ako v predošlom</a:t>
            </a:r>
            <a:r>
              <a:rPr lang="sk-SK" baseline="0" dirty="0" smtClean="0"/>
              <a:t> prípade, avšak môžeme ťahať smerom dole. Sila sa opäť delí na ½. Takto platí vzorec.... Pričom G je tiaž bremena a n je počet voľných </a:t>
            </a:r>
            <a:r>
              <a:rPr lang="sk-SK" baseline="0" dirty="0" err="1" smtClean="0"/>
              <a:t>kládok</a:t>
            </a:r>
            <a:r>
              <a:rPr lang="sk-SK" baseline="0" dirty="0" smtClean="0"/>
              <a:t>.</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7</a:t>
            </a:fld>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Toto je obrázok kladky pri</a:t>
            </a:r>
            <a:r>
              <a:rPr lang="sk-SK" baseline="0" dirty="0" smtClean="0"/>
              <a:t> ktorej sa sila mení na ¼ . Platí, že čím viac kladiek, tým menšia sila je potrebná na zdvihnutie. Avšak medzi lanom a kruhom vzniká trenie, a tak pri veľkom množstve kladiek si prácu neuľahčíme.</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8</a:t>
            </a:fld>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Výťah je zariadenie vytvorené na zvislý presun ľudí materiálu</a:t>
            </a:r>
            <a:r>
              <a:rPr lang="sk-SK" baseline="0" dirty="0" smtClean="0"/>
              <a:t> alebo iného nákladu. Má 2 smery pohybu. V 1. smere ide smerom hore. Využíva na to kladku a princíp protizávažia. V opačnom smere využíva gravitáciu a laná sú tam iba na to, aby ho zabrzdili . Ak by ho nebrzdili, tak by mal dole obrovskú rýchlosť a stal by sa smrteľne nebezpečný. Poznáme niekoľko typov výťahov. Osobné výťahy, nákladne výťahy, jednoduché ktoré fungujú iba na princípe zloženého kladkostroja. Výťah má nespočetné množstvo využití. Napríklad na presun ľudí v bytovkách, presun materiálu na stavbách. Bez výťahu by neexistovali mrakodrapy, veď komu by sa už chcelo trepať na 115. poschodie mrakodrapu po schodoch.</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12</a:t>
            </a:fld>
            <a:endParaRPr lang="sk-S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smtClean="0"/>
              <a:t>Tu sa nachádza nákres</a:t>
            </a:r>
            <a:r>
              <a:rPr lang="sk-SK" baseline="0" dirty="0" smtClean="0"/>
              <a:t> výťahu. Na vrchu sa nachádza kladkostroj. Zabezpečuje zľahčený pohyb výťahu. Teda aby elektrické zariadenie nemuselo vykonávať veľa práce. Toto je protizávažie. Funguje ako človek ktorý ťahá závažie. Kabína výťahu je ako závažie na nákrese kladkostroja. Ďalej sú tam komponenty ako dvere rebrík do suterénu alebo únikové dvere. Sú tam iba z praktického hľadiska a nemajú veľký význam na technický chod výťahu. </a:t>
            </a:r>
            <a:endParaRPr lang="sk-SK" dirty="0"/>
          </a:p>
        </p:txBody>
      </p:sp>
      <p:sp>
        <p:nvSpPr>
          <p:cNvPr id="4" name="Zástupný symbol čísla snímky 3"/>
          <p:cNvSpPr>
            <a:spLocks noGrp="1"/>
          </p:cNvSpPr>
          <p:nvPr>
            <p:ph type="sldNum" sz="quarter" idx="10"/>
          </p:nvPr>
        </p:nvSpPr>
        <p:spPr/>
        <p:txBody>
          <a:bodyPr/>
          <a:lstStyle/>
          <a:p>
            <a:fld id="{FF2C6331-FF10-4B5C-BCDD-815F621B9525}" type="slidenum">
              <a:rPr lang="sk-SK" smtClean="0"/>
              <a:pPr/>
              <a:t>13</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C5241C11-1342-4CD2-A424-A47C7DF8B739}"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914401"/>
            <a:ext cx="2057400" cy="5211763"/>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914401"/>
            <a:ext cx="6019800" cy="5211763"/>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5241C11-1342-4CD2-A424-A47C7DF8B739}"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5241C11-1342-4CD2-A424-A47C7DF8B739}"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Obdĺžnik s jedným odstrihnutým a zaobleným roh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uhlý trojuho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Kliknite sem a upravte štýl predlohy nadpisov.</a:t>
            </a:r>
            <a:endParaRPr kumimoji="0" lang="en-US"/>
          </a:p>
        </p:txBody>
      </p:sp>
      <p:sp>
        <p:nvSpPr>
          <p:cNvPr id="4" name="Zástupný symbol tex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0311B34D-BEEA-455F-86FA-3CD7561E3379}" type="datetimeFigureOut">
              <a:rPr lang="sk-SK" smtClean="0"/>
              <a:pPr/>
              <a:t>12.12.2012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077200" y="6356350"/>
            <a:ext cx="609600" cy="365125"/>
          </a:xfrm>
        </p:spPr>
        <p:txBody>
          <a:bodyPr/>
          <a:lstStyle/>
          <a:p>
            <a:fld id="{C5241C11-1342-4CD2-A424-A47C7DF8B739}" type="slidenum">
              <a:rPr lang="sk-SK" smtClean="0"/>
              <a:pPr/>
              <a:t>‹#›</a:t>
            </a:fld>
            <a:endParaRPr lang="sk-SK"/>
          </a:p>
        </p:txBody>
      </p:sp>
      <p:sp>
        <p:nvSpPr>
          <p:cNvPr id="3" name="Zástupný symbol obrázka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Voľná form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ľná form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ľná form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ľná form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nadpis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11B34D-BEEA-455F-86FA-3CD7561E3379}" type="datetimeFigureOut">
              <a:rPr lang="sk-SK" smtClean="0"/>
              <a:pPr/>
              <a:t>12.12.2012</a:t>
            </a:fld>
            <a:endParaRPr lang="sk-SK"/>
          </a:p>
        </p:txBody>
      </p:sp>
      <p:sp>
        <p:nvSpPr>
          <p:cNvPr id="22" name="Zástupný symbol päty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k-SK"/>
          </a:p>
        </p:txBody>
      </p:sp>
      <p:sp>
        <p:nvSpPr>
          <p:cNvPr id="18" name="Zástupný symbol čísla snímky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241C11-1342-4CD2-A424-A47C7DF8B739}" type="slidenum">
              <a:rPr lang="sk-SK" smtClean="0"/>
              <a:pPr/>
              <a:t>‹#›</a:t>
            </a:fld>
            <a:endParaRPr lang="sk-SK"/>
          </a:p>
        </p:txBody>
      </p:sp>
      <p:grpSp>
        <p:nvGrpSpPr>
          <p:cNvPr id="2" name="Skupina 1"/>
          <p:cNvGrpSpPr/>
          <p:nvPr/>
        </p:nvGrpSpPr>
        <p:grpSpPr>
          <a:xfrm>
            <a:off x="-19017" y="202408"/>
            <a:ext cx="9180548" cy="649224"/>
            <a:chOff x="-19045" y="216550"/>
            <a:chExt cx="9180548" cy="649224"/>
          </a:xfrm>
        </p:grpSpPr>
        <p:sp>
          <p:nvSpPr>
            <p:cNvPr id="12" name="Voľná form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ľná form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qVEs_iUBBZ4" TargetMode="External"/><Relationship Id="rId2" Type="http://schemas.openxmlformats.org/officeDocument/2006/relationships/hyperlink" Target="https://www.youtube.com/watch?v=fglizmm5CpI"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k.wikipedia.org/wiki/Kladka" TargetMode="External"/><Relationship Id="rId2" Type="http://schemas.openxmlformats.org/officeDocument/2006/relationships/hyperlink" Target="http://cs.wikipedia.org/wiki/Kladka" TargetMode="External"/><Relationship Id="rId1" Type="http://schemas.openxmlformats.org/officeDocument/2006/relationships/slideLayout" Target="../slideLayouts/slideLayout2.xml"/><Relationship Id="rId6" Type="http://schemas.openxmlformats.org/officeDocument/2006/relationships/hyperlink" Target="http://sk.wikipedia.org/wiki/V%C3%BD%C5%A5ah_(dopravn%C3%BD_prostriedok)" TargetMode="External"/><Relationship Id="rId5" Type="http://schemas.openxmlformats.org/officeDocument/2006/relationships/hyperlink" Target="http://cs.wikipedia.org/wiki/V%C3%BDtah" TargetMode="External"/><Relationship Id="rId4" Type="http://schemas.openxmlformats.org/officeDocument/2006/relationships/hyperlink" Target="http://www.gjar-po.sk/heureka/ucastnici/kamosky/kladka.ht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1928794" y="2857496"/>
            <a:ext cx="5214974" cy="646331"/>
          </a:xfrm>
          <a:prstGeom prst="rect">
            <a:avLst/>
          </a:prstGeom>
          <a:noFill/>
        </p:spPr>
        <p:txBody>
          <a:bodyPr wrap="square" rtlCol="0">
            <a:spAutoFit/>
          </a:bodyPr>
          <a:lstStyle/>
          <a:p>
            <a:pPr algn="ctr"/>
            <a:r>
              <a:rPr lang="sk-SK" sz="3600" dirty="0" smtClean="0">
                <a:solidFill>
                  <a:srgbClr val="FF0000"/>
                </a:solidFill>
                <a:latin typeface="Times New Roman" pitchFamily="18" charset="0"/>
                <a:cs typeface="Times New Roman" pitchFamily="18" charset="0"/>
              </a:rPr>
              <a:t>KLADKA A VÝŤAH</a:t>
            </a:r>
            <a:endParaRPr lang="sk-SK" sz="3600" dirty="0">
              <a:solidFill>
                <a:srgbClr val="FF0000"/>
              </a:solidFill>
              <a:latin typeface="Times New Roman" pitchFamily="18" charset="0"/>
              <a:cs typeface="Times New Roman" pitchFamily="18" charset="0"/>
            </a:endParaRPr>
          </a:p>
        </p:txBody>
      </p:sp>
      <p:sp>
        <p:nvSpPr>
          <p:cNvPr id="5" name="BlokTextu 4"/>
          <p:cNvSpPr txBox="1"/>
          <p:nvPr/>
        </p:nvSpPr>
        <p:spPr>
          <a:xfrm>
            <a:off x="428596" y="6000768"/>
            <a:ext cx="3357586" cy="307777"/>
          </a:xfrm>
          <a:prstGeom prst="rect">
            <a:avLst/>
          </a:prstGeom>
          <a:noFill/>
        </p:spPr>
        <p:txBody>
          <a:bodyPr wrap="square" rtlCol="0">
            <a:spAutoFit/>
          </a:bodyPr>
          <a:lstStyle/>
          <a:p>
            <a:r>
              <a:rPr lang="sk-SK" sz="1400" dirty="0" smtClean="0"/>
              <a:t>Jakub </a:t>
            </a:r>
            <a:r>
              <a:rPr lang="sk-SK" sz="1400" dirty="0" err="1" smtClean="0"/>
              <a:t>Stašák</a:t>
            </a:r>
            <a:r>
              <a:rPr lang="sk-SK" sz="1400" dirty="0" smtClean="0"/>
              <a:t> </a:t>
            </a:r>
            <a:r>
              <a:rPr lang="sk-SK" sz="1400" dirty="0" err="1" smtClean="0"/>
              <a:t>V.oa</a:t>
            </a:r>
            <a:endParaRPr lang="sk-SK"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571472" y="1357298"/>
            <a:ext cx="3786214" cy="1754326"/>
          </a:xfrm>
          <a:prstGeom prst="rect">
            <a:avLst/>
          </a:prstGeom>
          <a:noFill/>
        </p:spPr>
        <p:txBody>
          <a:bodyPr wrap="square" rtlCol="0">
            <a:spAutoFit/>
          </a:bodyPr>
          <a:lstStyle/>
          <a:p>
            <a:r>
              <a:rPr lang="sk-SK" dirty="0" smtClean="0">
                <a:hlinkClick r:id="rId2"/>
              </a:rPr>
              <a:t>https://</a:t>
            </a:r>
            <a:r>
              <a:rPr lang="sk-SK" dirty="0" smtClean="0">
                <a:hlinkClick r:id="rId2"/>
              </a:rPr>
              <a:t>www.youtube.com/watch?v=fglizmm5CpI</a:t>
            </a:r>
            <a:endParaRPr lang="sk-SK" dirty="0" smtClean="0"/>
          </a:p>
          <a:p>
            <a:r>
              <a:rPr lang="sk-SK" dirty="0" smtClean="0">
                <a:hlinkClick r:id="rId3"/>
              </a:rPr>
              <a:t>http://</a:t>
            </a:r>
            <a:r>
              <a:rPr lang="sk-SK" dirty="0" smtClean="0">
                <a:hlinkClick r:id="rId3"/>
              </a:rPr>
              <a:t>www.youtube.com/watch?v=qVEs_iUBBZ4</a:t>
            </a:r>
            <a:endParaRPr lang="sk-SK" dirty="0" smtClean="0"/>
          </a:p>
          <a:p>
            <a:endParaRPr lang="sk-SK" dirty="0" smtClean="0"/>
          </a:p>
          <a:p>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2928926" y="2786058"/>
            <a:ext cx="2516907" cy="923330"/>
          </a:xfrm>
          <a:prstGeom prst="rect">
            <a:avLst/>
          </a:prstGeom>
          <a:noFill/>
        </p:spPr>
        <p:txBody>
          <a:bodyPr wrap="none" lIns="91440" tIns="45720" rIns="91440" bIns="45720">
            <a:spAutoFit/>
          </a:bodyPr>
          <a:lstStyle/>
          <a:p>
            <a:pPr algn="ctr"/>
            <a:r>
              <a:rPr lang="sk-SK"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VÝŤAH</a:t>
            </a:r>
            <a:endParaRPr lang="sk-SK"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kTextu 1"/>
          <p:cNvSpPr txBox="1"/>
          <p:nvPr/>
        </p:nvSpPr>
        <p:spPr>
          <a:xfrm>
            <a:off x="428596" y="1500174"/>
            <a:ext cx="4643470" cy="461665"/>
          </a:xfrm>
          <a:prstGeom prst="rect">
            <a:avLst/>
          </a:prstGeom>
          <a:noFill/>
        </p:spPr>
        <p:txBody>
          <a:bodyPr wrap="square" rtlCol="0">
            <a:spAutoFit/>
          </a:bodyPr>
          <a:lstStyle/>
          <a:p>
            <a:pPr>
              <a:buFont typeface="Arial" pitchFamily="34" charset="0"/>
              <a:buChar char="•"/>
            </a:pPr>
            <a:r>
              <a:rPr lang="sk-SK" sz="2400" dirty="0" smtClean="0"/>
              <a:t>Zariadenie na zvislý presun</a:t>
            </a:r>
            <a:endParaRPr lang="sk-SK" sz="2400" dirty="0"/>
          </a:p>
        </p:txBody>
      </p:sp>
      <p:sp>
        <p:nvSpPr>
          <p:cNvPr id="3" name="BlokTextu 2"/>
          <p:cNvSpPr txBox="1"/>
          <p:nvPr/>
        </p:nvSpPr>
        <p:spPr>
          <a:xfrm>
            <a:off x="642910" y="2428868"/>
            <a:ext cx="3714776" cy="461665"/>
          </a:xfrm>
          <a:prstGeom prst="rect">
            <a:avLst/>
          </a:prstGeom>
          <a:noFill/>
        </p:spPr>
        <p:txBody>
          <a:bodyPr wrap="square" rtlCol="0">
            <a:spAutoFit/>
          </a:bodyPr>
          <a:lstStyle/>
          <a:p>
            <a:pPr>
              <a:buFont typeface="Arial" pitchFamily="34" charset="0"/>
              <a:buChar char="•"/>
            </a:pPr>
            <a:r>
              <a:rPr lang="sk-SK" sz="2400" dirty="0" smtClean="0"/>
              <a:t>2 smery pohybu</a:t>
            </a:r>
            <a:endParaRPr lang="sk-SK" sz="2400" dirty="0"/>
          </a:p>
        </p:txBody>
      </p:sp>
      <p:sp>
        <p:nvSpPr>
          <p:cNvPr id="4" name="BlokTextu 3"/>
          <p:cNvSpPr txBox="1"/>
          <p:nvPr/>
        </p:nvSpPr>
        <p:spPr>
          <a:xfrm>
            <a:off x="500034" y="3357562"/>
            <a:ext cx="2357454" cy="461665"/>
          </a:xfrm>
          <a:prstGeom prst="rect">
            <a:avLst/>
          </a:prstGeom>
          <a:noFill/>
        </p:spPr>
        <p:txBody>
          <a:bodyPr wrap="square" rtlCol="0">
            <a:spAutoFit/>
          </a:bodyPr>
          <a:lstStyle/>
          <a:p>
            <a:pPr>
              <a:buFont typeface="Arial" pitchFamily="34" charset="0"/>
              <a:buChar char="•"/>
            </a:pPr>
            <a:r>
              <a:rPr lang="sk-SK" sz="2400" dirty="0" smtClean="0"/>
              <a:t>Typy výťahov</a:t>
            </a:r>
            <a:endParaRPr lang="sk-SK" sz="2400" dirty="0"/>
          </a:p>
        </p:txBody>
      </p:sp>
      <p:sp>
        <p:nvSpPr>
          <p:cNvPr id="5" name="BlokTextu 4"/>
          <p:cNvSpPr txBox="1"/>
          <p:nvPr/>
        </p:nvSpPr>
        <p:spPr>
          <a:xfrm>
            <a:off x="428596" y="4500570"/>
            <a:ext cx="2786082" cy="461665"/>
          </a:xfrm>
          <a:prstGeom prst="rect">
            <a:avLst/>
          </a:prstGeom>
          <a:noFill/>
        </p:spPr>
        <p:txBody>
          <a:bodyPr wrap="square" rtlCol="0">
            <a:spAutoFit/>
          </a:bodyPr>
          <a:lstStyle/>
          <a:p>
            <a:pPr>
              <a:buFont typeface="Arial" pitchFamily="34" charset="0"/>
              <a:buChar char="•"/>
            </a:pPr>
            <a:r>
              <a:rPr lang="sk-SK" sz="2400" dirty="0" smtClean="0"/>
              <a:t>využitie</a:t>
            </a:r>
            <a:endParaRPr lang="sk-SK"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ictionaryofconstruction.com/images/construction/elevator.jpg"/>
          <p:cNvPicPr>
            <a:picLocks noChangeAspect="1" noChangeArrowheads="1"/>
          </p:cNvPicPr>
          <p:nvPr/>
        </p:nvPicPr>
        <p:blipFill>
          <a:blip r:embed="rId3"/>
          <a:srcRect/>
          <a:stretch>
            <a:fillRect/>
          </a:stretch>
        </p:blipFill>
        <p:spPr bwMode="auto">
          <a:xfrm>
            <a:off x="2643174" y="500042"/>
            <a:ext cx="2238375" cy="5305426"/>
          </a:xfrm>
          <a:prstGeom prst="rect">
            <a:avLst/>
          </a:prstGeom>
          <a:noFill/>
        </p:spPr>
      </p:pic>
      <p:cxnSp>
        <p:nvCxnSpPr>
          <p:cNvPr id="4" name="Rovná spojovacia šípka 3"/>
          <p:cNvCxnSpPr/>
          <p:nvPr/>
        </p:nvCxnSpPr>
        <p:spPr>
          <a:xfrm>
            <a:off x="3786182" y="1571612"/>
            <a:ext cx="27146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BlokTextu 4"/>
          <p:cNvSpPr txBox="1"/>
          <p:nvPr/>
        </p:nvSpPr>
        <p:spPr>
          <a:xfrm>
            <a:off x="6500826" y="1357298"/>
            <a:ext cx="2428860" cy="369332"/>
          </a:xfrm>
          <a:prstGeom prst="rect">
            <a:avLst/>
          </a:prstGeom>
          <a:noFill/>
        </p:spPr>
        <p:txBody>
          <a:bodyPr wrap="square" rtlCol="0">
            <a:spAutoFit/>
          </a:bodyPr>
          <a:lstStyle/>
          <a:p>
            <a:r>
              <a:rPr lang="sk-SK" dirty="0" smtClean="0"/>
              <a:t>kladkostroj</a:t>
            </a:r>
            <a:endParaRPr lang="sk-SK" dirty="0"/>
          </a:p>
        </p:txBody>
      </p:sp>
      <p:cxnSp>
        <p:nvCxnSpPr>
          <p:cNvPr id="8" name="Rovná spojovacia šípka 7"/>
          <p:cNvCxnSpPr/>
          <p:nvPr/>
        </p:nvCxnSpPr>
        <p:spPr>
          <a:xfrm>
            <a:off x="3929058" y="3214686"/>
            <a:ext cx="300039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BlokTextu 8"/>
          <p:cNvSpPr txBox="1"/>
          <p:nvPr/>
        </p:nvSpPr>
        <p:spPr>
          <a:xfrm>
            <a:off x="7072330" y="3071810"/>
            <a:ext cx="2071670" cy="369332"/>
          </a:xfrm>
          <a:prstGeom prst="rect">
            <a:avLst/>
          </a:prstGeom>
          <a:noFill/>
        </p:spPr>
        <p:txBody>
          <a:bodyPr wrap="square" rtlCol="0">
            <a:spAutoFit/>
          </a:bodyPr>
          <a:lstStyle/>
          <a:p>
            <a:r>
              <a:rPr lang="sk-SK" dirty="0" smtClean="0"/>
              <a:t>kabína</a:t>
            </a:r>
            <a:endParaRPr lang="sk-SK" dirty="0"/>
          </a:p>
        </p:txBody>
      </p:sp>
      <p:cxnSp>
        <p:nvCxnSpPr>
          <p:cNvPr id="11" name="Rovná spojovacia šípka 10"/>
          <p:cNvCxnSpPr/>
          <p:nvPr/>
        </p:nvCxnSpPr>
        <p:spPr>
          <a:xfrm>
            <a:off x="3357554" y="4572008"/>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BlokTextu 11"/>
          <p:cNvSpPr txBox="1"/>
          <p:nvPr/>
        </p:nvSpPr>
        <p:spPr>
          <a:xfrm>
            <a:off x="6500826" y="4429132"/>
            <a:ext cx="2286016" cy="369332"/>
          </a:xfrm>
          <a:prstGeom prst="rect">
            <a:avLst/>
          </a:prstGeom>
          <a:noFill/>
        </p:spPr>
        <p:txBody>
          <a:bodyPr wrap="square" rtlCol="0">
            <a:spAutoFit/>
          </a:bodyPr>
          <a:lstStyle/>
          <a:p>
            <a:r>
              <a:rPr lang="sk-SK" dirty="0" smtClean="0"/>
              <a:t>protizávažie</a:t>
            </a:r>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Minulosť </a:t>
            </a:r>
            <a:r>
              <a:rPr lang="sk-SK" dirty="0" err="1" smtClean="0"/>
              <a:t>vs</a:t>
            </a:r>
            <a:r>
              <a:rPr lang="sk-SK" dirty="0" smtClean="0"/>
              <a:t>. súčasnosť</a:t>
            </a:r>
            <a:endParaRPr lang="sk-SK" dirty="0"/>
          </a:p>
        </p:txBody>
      </p:sp>
      <p:sp>
        <p:nvSpPr>
          <p:cNvPr id="3" name="Zástupný symbol textu 2"/>
          <p:cNvSpPr>
            <a:spLocks noGrp="1"/>
          </p:cNvSpPr>
          <p:nvPr>
            <p:ph type="body" idx="1"/>
          </p:nvPr>
        </p:nvSpPr>
        <p:spPr/>
        <p:txBody>
          <a:bodyPr/>
          <a:lstStyle/>
          <a:p>
            <a:r>
              <a:rPr lang="sk-SK" dirty="0" smtClean="0"/>
              <a:t>história</a:t>
            </a:r>
            <a:endParaRPr lang="sk-SK" dirty="0"/>
          </a:p>
        </p:txBody>
      </p:sp>
      <p:sp>
        <p:nvSpPr>
          <p:cNvPr id="4" name="Zástupný symbol obsahu 3"/>
          <p:cNvSpPr>
            <a:spLocks noGrp="1"/>
          </p:cNvSpPr>
          <p:nvPr>
            <p:ph sz="quarter" idx="2"/>
          </p:nvPr>
        </p:nvSpPr>
        <p:spPr/>
        <p:txBody>
          <a:bodyPr>
            <a:normAutofit/>
          </a:bodyPr>
          <a:lstStyle/>
          <a:p>
            <a:r>
              <a:rPr lang="sk-SK" sz="2400" dirty="0" smtClean="0"/>
              <a:t>Lanové reťazové zdvíhadlá</a:t>
            </a:r>
          </a:p>
          <a:p>
            <a:r>
              <a:rPr lang="sk-SK" sz="2400" dirty="0" smtClean="0"/>
              <a:t>Malá plošina</a:t>
            </a:r>
          </a:p>
          <a:p>
            <a:r>
              <a:rPr lang="sk-SK" sz="2400" dirty="0" smtClean="0"/>
              <a:t>Ľudská sila</a:t>
            </a:r>
          </a:p>
          <a:p>
            <a:r>
              <a:rPr lang="sk-SK" sz="2400" dirty="0" smtClean="0"/>
              <a:t>Neskôr elektrina</a:t>
            </a:r>
          </a:p>
          <a:p>
            <a:r>
              <a:rPr lang="sk-SK" sz="2400" dirty="0" smtClean="0"/>
              <a:t>1853</a:t>
            </a:r>
          </a:p>
          <a:p>
            <a:r>
              <a:rPr lang="sk-SK" sz="2400" dirty="0" smtClean="0"/>
              <a:t>1880</a:t>
            </a:r>
          </a:p>
          <a:p>
            <a:r>
              <a:rPr lang="sk-SK" sz="2400" dirty="0" smtClean="0"/>
              <a:t>Prečo výťah?</a:t>
            </a:r>
            <a:endParaRPr lang="sk-SK" sz="2400" dirty="0"/>
          </a:p>
        </p:txBody>
      </p:sp>
      <p:sp>
        <p:nvSpPr>
          <p:cNvPr id="5" name="Zástupný symbol textu 4"/>
          <p:cNvSpPr>
            <a:spLocks noGrp="1"/>
          </p:cNvSpPr>
          <p:nvPr>
            <p:ph type="body" sz="half" idx="3"/>
          </p:nvPr>
        </p:nvSpPr>
        <p:spPr/>
        <p:txBody>
          <a:bodyPr/>
          <a:lstStyle/>
          <a:p>
            <a:r>
              <a:rPr lang="sk-SK" dirty="0" smtClean="0"/>
              <a:t>súčasnosť</a:t>
            </a:r>
            <a:endParaRPr lang="sk-SK" dirty="0"/>
          </a:p>
        </p:txBody>
      </p:sp>
      <p:sp>
        <p:nvSpPr>
          <p:cNvPr id="6" name="Zástupný symbol obsahu 5"/>
          <p:cNvSpPr>
            <a:spLocks noGrp="1"/>
          </p:cNvSpPr>
          <p:nvPr>
            <p:ph sz="quarter" idx="4"/>
          </p:nvPr>
        </p:nvSpPr>
        <p:spPr/>
        <p:txBody>
          <a:bodyPr>
            <a:normAutofit/>
          </a:bodyPr>
          <a:lstStyle/>
          <a:p>
            <a:r>
              <a:rPr lang="sk-SK" sz="2400" dirty="0" smtClean="0"/>
              <a:t>Prísna kontrola</a:t>
            </a:r>
          </a:p>
          <a:p>
            <a:r>
              <a:rPr lang="sk-SK" sz="2400" dirty="0" smtClean="0"/>
              <a:t>„okrasa budov“</a:t>
            </a:r>
          </a:p>
          <a:p>
            <a:r>
              <a:rPr lang="sk-SK" sz="2400" dirty="0" smtClean="0"/>
              <a:t>Použitie </a:t>
            </a:r>
            <a:r>
              <a:rPr lang="sk-SK" sz="2400" dirty="0" err="1" smtClean="0"/>
              <a:t>mikročipov</a:t>
            </a:r>
            <a:endParaRPr lang="sk-SK" sz="2400" dirty="0" smtClean="0"/>
          </a:p>
          <a:p>
            <a:r>
              <a:rPr lang="sk-SK" sz="2400" dirty="0" smtClean="0"/>
              <a:t>Nové technológie</a:t>
            </a:r>
          </a:p>
          <a:p>
            <a:r>
              <a:rPr lang="sk-SK" sz="2400" dirty="0" smtClean="0"/>
              <a:t>Bezpečnosť</a:t>
            </a:r>
          </a:p>
          <a:p>
            <a:r>
              <a:rPr lang="sk-SK" sz="2400" dirty="0" smtClean="0"/>
              <a:t>Iné technológie</a:t>
            </a:r>
            <a:endParaRPr lang="sk-SK"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lgn="ctr"/>
            <a:r>
              <a:rPr lang="sk-SK" dirty="0" smtClean="0"/>
              <a:t>ZDROJE</a:t>
            </a:r>
            <a:endParaRPr lang="sk-SK" dirty="0"/>
          </a:p>
        </p:txBody>
      </p:sp>
      <p:sp>
        <p:nvSpPr>
          <p:cNvPr id="8" name="Zástupný symbol obsahu 7"/>
          <p:cNvSpPr>
            <a:spLocks noGrp="1"/>
          </p:cNvSpPr>
          <p:nvPr>
            <p:ph idx="1"/>
          </p:nvPr>
        </p:nvSpPr>
        <p:spPr/>
        <p:txBody>
          <a:bodyPr/>
          <a:lstStyle/>
          <a:p>
            <a:r>
              <a:rPr lang="sk-SK" i="1" dirty="0" smtClean="0">
                <a:hlinkClick r:id="rId2"/>
              </a:rPr>
              <a:t>http://cs.wikipedia.org/wiki/Kladka</a:t>
            </a:r>
            <a:endParaRPr lang="sk-SK" i="1" dirty="0" smtClean="0"/>
          </a:p>
          <a:p>
            <a:r>
              <a:rPr lang="sk-SK" i="1" dirty="0" smtClean="0">
                <a:hlinkClick r:id="rId3"/>
              </a:rPr>
              <a:t>http://sk.wikipedia.org/wiki/Kladka#Pou.C5.BEitie_kladiek</a:t>
            </a:r>
            <a:endParaRPr lang="sk-SK" i="1" dirty="0" smtClean="0"/>
          </a:p>
          <a:p>
            <a:r>
              <a:rPr lang="sk-SK" dirty="0" smtClean="0">
                <a:hlinkClick r:id="rId4"/>
              </a:rPr>
              <a:t>http://www.gjar-po.sk/heureka/ucastnici/kamosky/kladka.htm</a:t>
            </a:r>
            <a:endParaRPr lang="sk-SK" dirty="0" smtClean="0"/>
          </a:p>
          <a:p>
            <a:r>
              <a:rPr lang="sk-SK" dirty="0" smtClean="0">
                <a:hlinkClick r:id="rId5"/>
              </a:rPr>
              <a:t>http://cs.wikipedia.org/wiki/V%C3%BDtah</a:t>
            </a:r>
            <a:endParaRPr lang="sk-SK" dirty="0" smtClean="0"/>
          </a:p>
          <a:p>
            <a:r>
              <a:rPr lang="sk-SK" dirty="0" smtClean="0">
                <a:hlinkClick r:id="rId5"/>
              </a:rPr>
              <a:t>http://cs.wikipedia.org/wiki/V%C3%BDtah</a:t>
            </a:r>
            <a:endParaRPr lang="sk-SK" dirty="0" smtClean="0"/>
          </a:p>
          <a:p>
            <a:r>
              <a:rPr lang="sk-SK" dirty="0" smtClean="0">
                <a:hlinkClick r:id="rId6"/>
              </a:rPr>
              <a:t>http://sk.wikipedia.org/wiki/V%C3%BD%C5%A5ah_%28dopravn%C3%BD_prostriedok%29</a:t>
            </a:r>
            <a:endParaRPr lang="sk-SK" dirty="0" smtClean="0"/>
          </a:p>
          <a:p>
            <a:endParaRPr lang="sk-SK" dirty="0" smtClean="0"/>
          </a:p>
          <a:p>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ĺžnik 6"/>
          <p:cNvSpPr/>
          <p:nvPr/>
        </p:nvSpPr>
        <p:spPr>
          <a:xfrm>
            <a:off x="0" y="2928934"/>
            <a:ext cx="906068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sk-SK"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ĎAKUJEM ZA POZORNOSŤ</a:t>
            </a:r>
            <a:endParaRPr lang="sk-SK"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2643174" y="642918"/>
            <a:ext cx="3086614" cy="923330"/>
          </a:xfrm>
          <a:prstGeom prst="rect">
            <a:avLst/>
          </a:prstGeom>
          <a:noFill/>
        </p:spPr>
        <p:txBody>
          <a:bodyPr wrap="none" lIns="91440" tIns="45720" rIns="91440" bIns="45720">
            <a:spAutoFit/>
          </a:bodyPr>
          <a:lstStyle/>
          <a:p>
            <a:pPr algn="ctr"/>
            <a:r>
              <a:rPr lang="sk-SK"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KLADKA</a:t>
            </a:r>
            <a:endParaRPr lang="sk-SK"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BlokTextu 4"/>
          <p:cNvSpPr txBox="1"/>
          <p:nvPr/>
        </p:nvSpPr>
        <p:spPr>
          <a:xfrm>
            <a:off x="285720" y="1928802"/>
            <a:ext cx="2714644" cy="461665"/>
          </a:xfrm>
          <a:prstGeom prst="rect">
            <a:avLst/>
          </a:prstGeom>
          <a:noFill/>
        </p:spPr>
        <p:txBody>
          <a:bodyPr wrap="square" rtlCol="0">
            <a:spAutoFit/>
          </a:bodyPr>
          <a:lstStyle/>
          <a:p>
            <a:pPr>
              <a:buFont typeface="Arial" pitchFamily="34" charset="0"/>
              <a:buChar char="•"/>
            </a:pPr>
            <a:r>
              <a:rPr lang="sk-SK" sz="2400" dirty="0" smtClean="0"/>
              <a:t>Jednoduchý stroj</a:t>
            </a:r>
            <a:endParaRPr lang="sk-SK" sz="2400" dirty="0"/>
          </a:p>
        </p:txBody>
      </p:sp>
      <p:sp>
        <p:nvSpPr>
          <p:cNvPr id="7" name="BlokTextu 6"/>
          <p:cNvSpPr txBox="1"/>
          <p:nvPr/>
        </p:nvSpPr>
        <p:spPr>
          <a:xfrm>
            <a:off x="214282" y="2643182"/>
            <a:ext cx="2071702" cy="461665"/>
          </a:xfrm>
          <a:prstGeom prst="rect">
            <a:avLst/>
          </a:prstGeom>
          <a:noFill/>
        </p:spPr>
        <p:txBody>
          <a:bodyPr wrap="square" rtlCol="0">
            <a:spAutoFit/>
          </a:bodyPr>
          <a:lstStyle/>
          <a:p>
            <a:pPr>
              <a:buFont typeface="Arial" pitchFamily="34" charset="0"/>
              <a:buChar char="•"/>
            </a:pPr>
            <a:r>
              <a:rPr lang="sk-SK" sz="2400" dirty="0"/>
              <a:t>V</a:t>
            </a:r>
            <a:r>
              <a:rPr lang="sk-SK" sz="2400" dirty="0" smtClean="0"/>
              <a:t>ýhody</a:t>
            </a:r>
            <a:endParaRPr lang="sk-SK" sz="2400" dirty="0"/>
          </a:p>
        </p:txBody>
      </p:sp>
      <p:cxnSp>
        <p:nvCxnSpPr>
          <p:cNvPr id="9" name="Rovná spojovacia šípka 8"/>
          <p:cNvCxnSpPr/>
          <p:nvPr/>
        </p:nvCxnSpPr>
        <p:spPr>
          <a:xfrm>
            <a:off x="1571604" y="2857496"/>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ovná spojovacia šípka 10"/>
          <p:cNvCxnSpPr/>
          <p:nvPr/>
        </p:nvCxnSpPr>
        <p:spPr>
          <a:xfrm>
            <a:off x="1357290" y="3000372"/>
            <a:ext cx="128588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BlokTextu 12"/>
          <p:cNvSpPr txBox="1"/>
          <p:nvPr/>
        </p:nvSpPr>
        <p:spPr>
          <a:xfrm>
            <a:off x="2928926" y="2643182"/>
            <a:ext cx="2357454" cy="461665"/>
          </a:xfrm>
          <a:prstGeom prst="rect">
            <a:avLst/>
          </a:prstGeom>
          <a:noFill/>
        </p:spPr>
        <p:txBody>
          <a:bodyPr wrap="square" rtlCol="0">
            <a:spAutoFit/>
          </a:bodyPr>
          <a:lstStyle/>
          <a:p>
            <a:r>
              <a:rPr lang="sk-SK" sz="2400" dirty="0" smtClean="0"/>
              <a:t>Rozloženie síl</a:t>
            </a:r>
            <a:endParaRPr lang="sk-SK" sz="2400" dirty="0"/>
          </a:p>
        </p:txBody>
      </p:sp>
      <p:sp>
        <p:nvSpPr>
          <p:cNvPr id="16" name="BlokTextu 15"/>
          <p:cNvSpPr txBox="1"/>
          <p:nvPr/>
        </p:nvSpPr>
        <p:spPr>
          <a:xfrm>
            <a:off x="2571736" y="3357562"/>
            <a:ext cx="4071966" cy="461665"/>
          </a:xfrm>
          <a:prstGeom prst="rect">
            <a:avLst/>
          </a:prstGeom>
          <a:noFill/>
        </p:spPr>
        <p:txBody>
          <a:bodyPr wrap="square" rtlCol="0">
            <a:spAutoFit/>
          </a:bodyPr>
          <a:lstStyle/>
          <a:p>
            <a:r>
              <a:rPr lang="sk-SK" sz="2400" dirty="0" smtClean="0"/>
              <a:t>Zmena pôsobenia sily</a:t>
            </a:r>
            <a:endParaRPr lang="sk-SK" sz="2400" dirty="0"/>
          </a:p>
        </p:txBody>
      </p:sp>
      <p:sp>
        <p:nvSpPr>
          <p:cNvPr id="17" name="BlokTextu 16"/>
          <p:cNvSpPr txBox="1"/>
          <p:nvPr/>
        </p:nvSpPr>
        <p:spPr>
          <a:xfrm>
            <a:off x="357158" y="4071942"/>
            <a:ext cx="6000792" cy="1200329"/>
          </a:xfrm>
          <a:prstGeom prst="rect">
            <a:avLst/>
          </a:prstGeom>
          <a:noFill/>
        </p:spPr>
        <p:txBody>
          <a:bodyPr wrap="square" rtlCol="0">
            <a:spAutoFit/>
          </a:bodyPr>
          <a:lstStyle/>
          <a:p>
            <a:pPr>
              <a:buFont typeface="Arial" pitchFamily="34" charset="0"/>
              <a:buChar char="•"/>
            </a:pPr>
            <a:r>
              <a:rPr lang="sk-SK" sz="2400" dirty="0" smtClean="0"/>
              <a:t>Typy kladky:    Pevná</a:t>
            </a:r>
          </a:p>
          <a:p>
            <a:r>
              <a:rPr lang="sk-SK" sz="2400" dirty="0"/>
              <a:t> </a:t>
            </a:r>
            <a:r>
              <a:rPr lang="sk-SK" sz="2400" dirty="0" smtClean="0"/>
              <a:t>                          Voľná</a:t>
            </a:r>
          </a:p>
          <a:p>
            <a:r>
              <a:rPr lang="sk-SK" sz="2400" dirty="0"/>
              <a:t> </a:t>
            </a:r>
            <a:r>
              <a:rPr lang="sk-SK" sz="2400" dirty="0" smtClean="0"/>
              <a:t>                          Kladkostroj</a:t>
            </a:r>
            <a:endParaRPr lang="sk-SK" sz="2400" dirty="0"/>
          </a:p>
        </p:txBody>
      </p:sp>
      <p:sp>
        <p:nvSpPr>
          <p:cNvPr id="18" name="BlokTextu 17"/>
          <p:cNvSpPr txBox="1"/>
          <p:nvPr/>
        </p:nvSpPr>
        <p:spPr>
          <a:xfrm>
            <a:off x="500034" y="5429264"/>
            <a:ext cx="3786214" cy="461665"/>
          </a:xfrm>
          <a:prstGeom prst="rect">
            <a:avLst/>
          </a:prstGeom>
          <a:noFill/>
        </p:spPr>
        <p:txBody>
          <a:bodyPr wrap="square" rtlCol="0">
            <a:spAutoFit/>
          </a:bodyPr>
          <a:lstStyle/>
          <a:p>
            <a:pPr>
              <a:buFont typeface="Arial" pitchFamily="34" charset="0"/>
              <a:buChar char="•"/>
            </a:pPr>
            <a:r>
              <a:rPr lang="sk-SK" sz="2400" dirty="0" smtClean="0"/>
              <a:t>Veľa využití </a:t>
            </a:r>
            <a:endParaRPr lang="sk-SK" sz="2400" dirty="0"/>
          </a:p>
        </p:txBody>
      </p:sp>
      <p:sp>
        <p:nvSpPr>
          <p:cNvPr id="19" name="BlokTextu 18"/>
          <p:cNvSpPr txBox="1"/>
          <p:nvPr/>
        </p:nvSpPr>
        <p:spPr>
          <a:xfrm>
            <a:off x="571472" y="5857892"/>
            <a:ext cx="3357586" cy="830997"/>
          </a:xfrm>
          <a:prstGeom prst="rect">
            <a:avLst/>
          </a:prstGeom>
          <a:noFill/>
        </p:spPr>
        <p:txBody>
          <a:bodyPr wrap="square" rtlCol="0">
            <a:spAutoFit/>
          </a:bodyPr>
          <a:lstStyle/>
          <a:p>
            <a:pPr>
              <a:buFont typeface="Arial" pitchFamily="34" charset="0"/>
              <a:buChar char="•"/>
            </a:pPr>
            <a:r>
              <a:rPr lang="sk-SK" sz="2400" dirty="0" smtClean="0"/>
              <a:t>Nahrádzanie sily </a:t>
            </a:r>
            <a:r>
              <a:rPr lang="sk-SK" sz="2400" dirty="0" smtClean="0"/>
              <a:t>                     elektrinou</a:t>
            </a:r>
            <a:endParaRPr lang="sk-SK"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ĺžnik 3"/>
          <p:cNvSpPr/>
          <p:nvPr/>
        </p:nvSpPr>
        <p:spPr>
          <a:xfrm>
            <a:off x="2214546" y="285728"/>
            <a:ext cx="454201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k-SK"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Pevná kladka</a:t>
            </a:r>
            <a:endParaRPr lang="sk-SK"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BlokTextu 4"/>
          <p:cNvSpPr txBox="1"/>
          <p:nvPr/>
        </p:nvSpPr>
        <p:spPr>
          <a:xfrm>
            <a:off x="285720" y="1285860"/>
            <a:ext cx="3000396" cy="461665"/>
          </a:xfrm>
          <a:prstGeom prst="rect">
            <a:avLst/>
          </a:prstGeom>
          <a:noFill/>
        </p:spPr>
        <p:txBody>
          <a:bodyPr wrap="square" rtlCol="0">
            <a:spAutoFit/>
          </a:bodyPr>
          <a:lstStyle/>
          <a:p>
            <a:pPr>
              <a:buFont typeface="Arial" pitchFamily="34" charset="0"/>
              <a:buChar char="•"/>
            </a:pPr>
            <a:r>
              <a:rPr lang="sk-SK" sz="2400" dirty="0" smtClean="0"/>
              <a:t>Archimedes</a:t>
            </a:r>
            <a:endParaRPr lang="sk-SK" sz="2400" dirty="0"/>
          </a:p>
        </p:txBody>
      </p:sp>
      <p:sp>
        <p:nvSpPr>
          <p:cNvPr id="6" name="BlokTextu 5"/>
          <p:cNvSpPr txBox="1"/>
          <p:nvPr/>
        </p:nvSpPr>
        <p:spPr>
          <a:xfrm>
            <a:off x="357158" y="2071678"/>
            <a:ext cx="1785950" cy="461665"/>
          </a:xfrm>
          <a:prstGeom prst="rect">
            <a:avLst/>
          </a:prstGeom>
          <a:noFill/>
        </p:spPr>
        <p:txBody>
          <a:bodyPr wrap="square" rtlCol="0">
            <a:spAutoFit/>
          </a:bodyPr>
          <a:lstStyle/>
          <a:p>
            <a:pPr>
              <a:buFont typeface="Arial" pitchFamily="34" charset="0"/>
              <a:buChar char="•"/>
            </a:pPr>
            <a:r>
              <a:rPr lang="sk-SK" sz="2400" dirty="0" smtClean="0"/>
              <a:t>3.stor. </a:t>
            </a:r>
            <a:r>
              <a:rPr lang="sk-SK" sz="2400" dirty="0" err="1" smtClean="0"/>
              <a:t>pnl</a:t>
            </a:r>
            <a:endParaRPr lang="sk-SK" sz="2400" dirty="0"/>
          </a:p>
        </p:txBody>
      </p:sp>
      <p:sp>
        <p:nvSpPr>
          <p:cNvPr id="7" name="BlokTextu 6"/>
          <p:cNvSpPr txBox="1"/>
          <p:nvPr/>
        </p:nvSpPr>
        <p:spPr>
          <a:xfrm>
            <a:off x="285720" y="3071810"/>
            <a:ext cx="2500330" cy="461665"/>
          </a:xfrm>
          <a:prstGeom prst="rect">
            <a:avLst/>
          </a:prstGeom>
          <a:noFill/>
        </p:spPr>
        <p:txBody>
          <a:bodyPr wrap="square" rtlCol="0">
            <a:spAutoFit/>
          </a:bodyPr>
          <a:lstStyle/>
          <a:p>
            <a:pPr>
              <a:buFont typeface="Arial" pitchFamily="34" charset="0"/>
              <a:buChar char="•"/>
            </a:pPr>
            <a:r>
              <a:rPr lang="sk-SK" sz="2400" dirty="0" smtClean="0"/>
              <a:t>Nezmenšuje silu</a:t>
            </a:r>
            <a:endParaRPr lang="sk-SK" sz="2400" dirty="0"/>
          </a:p>
        </p:txBody>
      </p:sp>
      <p:sp>
        <p:nvSpPr>
          <p:cNvPr id="8" name="BlokTextu 7"/>
          <p:cNvSpPr txBox="1"/>
          <p:nvPr/>
        </p:nvSpPr>
        <p:spPr>
          <a:xfrm>
            <a:off x="142844" y="4357694"/>
            <a:ext cx="5214974" cy="1569660"/>
          </a:xfrm>
          <a:prstGeom prst="rect">
            <a:avLst/>
          </a:prstGeom>
          <a:noFill/>
        </p:spPr>
        <p:txBody>
          <a:bodyPr wrap="square" rtlCol="0">
            <a:spAutoFit/>
          </a:bodyPr>
          <a:lstStyle/>
          <a:p>
            <a:pPr>
              <a:buFont typeface="Arial" pitchFamily="34" charset="0"/>
              <a:buChar char="•"/>
            </a:pPr>
            <a:r>
              <a:rPr lang="sk-SK" sz="2400" dirty="0" smtClean="0"/>
              <a:t>Výhody- jednoduchá, zmena smeru sily</a:t>
            </a:r>
          </a:p>
          <a:p>
            <a:endParaRPr lang="sk-SK" sz="2400" dirty="0"/>
          </a:p>
          <a:p>
            <a:pPr>
              <a:buFont typeface="Arial" pitchFamily="34" charset="0"/>
              <a:buChar char="•"/>
            </a:pPr>
            <a:r>
              <a:rPr lang="sk-SK" sz="2400" dirty="0" smtClean="0"/>
              <a:t>Nevýhody- nezmenšuje silu </a:t>
            </a:r>
            <a:endParaRPr lang="sk-SK"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a/a3/Polea-simple-fija.jpg/150px-Polea-simple-fija.jpg"/>
          <p:cNvPicPr>
            <a:picLocks noChangeAspect="1" noChangeArrowheads="1"/>
          </p:cNvPicPr>
          <p:nvPr/>
        </p:nvPicPr>
        <p:blipFill>
          <a:blip r:embed="rId3"/>
          <a:srcRect/>
          <a:stretch>
            <a:fillRect/>
          </a:stretch>
        </p:blipFill>
        <p:spPr bwMode="auto">
          <a:xfrm>
            <a:off x="2928926" y="1610642"/>
            <a:ext cx="2786082" cy="3389994"/>
          </a:xfrm>
          <a:prstGeom prst="rect">
            <a:avLst/>
          </a:prstGeom>
          <a:noFill/>
        </p:spPr>
      </p:pic>
      <p:cxnSp>
        <p:nvCxnSpPr>
          <p:cNvPr id="4" name="Rovná spojovacia šípka 3"/>
          <p:cNvCxnSpPr/>
          <p:nvPr/>
        </p:nvCxnSpPr>
        <p:spPr>
          <a:xfrm>
            <a:off x="5715008" y="3929066"/>
            <a:ext cx="15716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BlokTextu 4"/>
          <p:cNvSpPr txBox="1"/>
          <p:nvPr/>
        </p:nvSpPr>
        <p:spPr>
          <a:xfrm>
            <a:off x="7358082" y="3714752"/>
            <a:ext cx="1428760" cy="461665"/>
          </a:xfrm>
          <a:prstGeom prst="rect">
            <a:avLst/>
          </a:prstGeom>
          <a:noFill/>
        </p:spPr>
        <p:txBody>
          <a:bodyPr wrap="square" rtlCol="0">
            <a:spAutoFit/>
          </a:bodyPr>
          <a:lstStyle/>
          <a:p>
            <a:r>
              <a:rPr lang="sk-SK" sz="2400" dirty="0" smtClean="0"/>
              <a:t>závažie</a:t>
            </a:r>
            <a:endParaRPr lang="sk-SK" sz="2400" dirty="0"/>
          </a:p>
        </p:txBody>
      </p:sp>
      <p:cxnSp>
        <p:nvCxnSpPr>
          <p:cNvPr id="7" name="Rovná spojovacia šípka 6"/>
          <p:cNvCxnSpPr/>
          <p:nvPr/>
        </p:nvCxnSpPr>
        <p:spPr>
          <a:xfrm rot="10800000">
            <a:off x="1643042" y="1643050"/>
            <a:ext cx="2071702"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BlokTextu 7"/>
          <p:cNvSpPr txBox="1"/>
          <p:nvPr/>
        </p:nvSpPr>
        <p:spPr>
          <a:xfrm>
            <a:off x="714348" y="1357298"/>
            <a:ext cx="1928826" cy="461665"/>
          </a:xfrm>
          <a:prstGeom prst="rect">
            <a:avLst/>
          </a:prstGeom>
          <a:noFill/>
        </p:spPr>
        <p:txBody>
          <a:bodyPr wrap="square" rtlCol="0">
            <a:spAutoFit/>
          </a:bodyPr>
          <a:lstStyle/>
          <a:p>
            <a:r>
              <a:rPr lang="sk-SK" sz="2400" dirty="0" smtClean="0"/>
              <a:t>lano</a:t>
            </a:r>
            <a:endParaRPr lang="sk-SK" sz="2400" dirty="0"/>
          </a:p>
        </p:txBody>
      </p:sp>
      <p:cxnSp>
        <p:nvCxnSpPr>
          <p:cNvPr id="10" name="Rovná spojovacia šípka 9"/>
          <p:cNvCxnSpPr/>
          <p:nvPr/>
        </p:nvCxnSpPr>
        <p:spPr>
          <a:xfrm flipV="1">
            <a:off x="5214942" y="1357298"/>
            <a:ext cx="2000264"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BlokTextu 10"/>
          <p:cNvSpPr txBox="1"/>
          <p:nvPr/>
        </p:nvSpPr>
        <p:spPr>
          <a:xfrm>
            <a:off x="7429520" y="1214422"/>
            <a:ext cx="1500198" cy="461665"/>
          </a:xfrm>
          <a:prstGeom prst="rect">
            <a:avLst/>
          </a:prstGeom>
          <a:noFill/>
        </p:spPr>
        <p:txBody>
          <a:bodyPr wrap="square" rtlCol="0">
            <a:spAutoFit/>
          </a:bodyPr>
          <a:lstStyle/>
          <a:p>
            <a:r>
              <a:rPr lang="sk-SK" sz="2400" dirty="0" smtClean="0"/>
              <a:t>koleso</a:t>
            </a:r>
            <a:endParaRPr lang="sk-SK"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1500166" y="214290"/>
            <a:ext cx="5629746"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k-SK"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VOĽNÁ KLADKA</a:t>
            </a:r>
            <a:endParaRPr lang="sk-SK"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BlokTextu 2"/>
          <p:cNvSpPr txBox="1"/>
          <p:nvPr/>
        </p:nvSpPr>
        <p:spPr>
          <a:xfrm>
            <a:off x="357158" y="1643050"/>
            <a:ext cx="3000396" cy="461665"/>
          </a:xfrm>
          <a:prstGeom prst="rect">
            <a:avLst/>
          </a:prstGeom>
          <a:noFill/>
        </p:spPr>
        <p:txBody>
          <a:bodyPr wrap="square" rtlCol="0">
            <a:spAutoFit/>
          </a:bodyPr>
          <a:lstStyle/>
          <a:p>
            <a:pPr>
              <a:buFont typeface="Arial" pitchFamily="34" charset="0"/>
              <a:buChar char="•"/>
            </a:pPr>
            <a:r>
              <a:rPr lang="sk-SK" sz="2400" dirty="0" smtClean="0"/>
              <a:t>Iné upevnenie</a:t>
            </a:r>
            <a:endParaRPr lang="sk-SK" sz="2400" dirty="0"/>
          </a:p>
        </p:txBody>
      </p:sp>
      <p:sp>
        <p:nvSpPr>
          <p:cNvPr id="4" name="BlokTextu 3"/>
          <p:cNvSpPr txBox="1"/>
          <p:nvPr/>
        </p:nvSpPr>
        <p:spPr>
          <a:xfrm>
            <a:off x="285720" y="2643182"/>
            <a:ext cx="2357454" cy="461665"/>
          </a:xfrm>
          <a:prstGeom prst="rect">
            <a:avLst/>
          </a:prstGeom>
          <a:noFill/>
        </p:spPr>
        <p:txBody>
          <a:bodyPr wrap="square" rtlCol="0">
            <a:spAutoFit/>
          </a:bodyPr>
          <a:lstStyle/>
          <a:p>
            <a:pPr>
              <a:buFont typeface="Arial" pitchFamily="34" charset="0"/>
              <a:buChar char="•"/>
            </a:pPr>
            <a:r>
              <a:rPr lang="sk-SK" sz="2400" dirty="0" smtClean="0"/>
              <a:t>Rozloženie sily</a:t>
            </a:r>
            <a:endParaRPr lang="sk-SK" sz="2400" dirty="0"/>
          </a:p>
        </p:txBody>
      </p:sp>
      <p:sp>
        <p:nvSpPr>
          <p:cNvPr id="5" name="BlokTextu 4"/>
          <p:cNvSpPr txBox="1"/>
          <p:nvPr/>
        </p:nvSpPr>
        <p:spPr>
          <a:xfrm>
            <a:off x="285720" y="3643314"/>
            <a:ext cx="2428892" cy="830997"/>
          </a:xfrm>
          <a:prstGeom prst="rect">
            <a:avLst/>
          </a:prstGeom>
          <a:noFill/>
        </p:spPr>
        <p:txBody>
          <a:bodyPr wrap="square" rtlCol="0">
            <a:spAutoFit/>
          </a:bodyPr>
          <a:lstStyle/>
          <a:p>
            <a:pPr>
              <a:buFont typeface="Arial" pitchFamily="34" charset="0"/>
              <a:buChar char="•"/>
            </a:pPr>
            <a:r>
              <a:rPr lang="sk-SK" sz="2400" dirty="0" smtClean="0"/>
              <a:t>Výhoda oproti pevnej</a:t>
            </a:r>
            <a:endParaRPr lang="sk-SK" sz="2400" dirty="0"/>
          </a:p>
        </p:txBody>
      </p:sp>
      <p:sp>
        <p:nvSpPr>
          <p:cNvPr id="6" name="BlokTextu 5"/>
          <p:cNvSpPr txBox="1"/>
          <p:nvPr/>
        </p:nvSpPr>
        <p:spPr>
          <a:xfrm>
            <a:off x="357158" y="4572008"/>
            <a:ext cx="3143272" cy="830997"/>
          </a:xfrm>
          <a:prstGeom prst="rect">
            <a:avLst/>
          </a:prstGeom>
          <a:noFill/>
        </p:spPr>
        <p:txBody>
          <a:bodyPr wrap="square" rtlCol="0">
            <a:spAutoFit/>
          </a:bodyPr>
          <a:lstStyle/>
          <a:p>
            <a:pPr>
              <a:buFont typeface="Arial" pitchFamily="34" charset="0"/>
              <a:buChar char="•"/>
            </a:pPr>
            <a:r>
              <a:rPr lang="sk-SK" sz="2400" dirty="0" smtClean="0"/>
              <a:t>Nevýhoda- dvíhanie samotnej kladky</a:t>
            </a:r>
            <a:endParaRPr lang="sk-SK"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úbor:Polea-simple-movil2.jpg"/>
          <p:cNvPicPr>
            <a:picLocks noChangeAspect="1" noChangeArrowheads="1"/>
          </p:cNvPicPr>
          <p:nvPr/>
        </p:nvPicPr>
        <p:blipFill>
          <a:blip r:embed="rId3"/>
          <a:srcRect/>
          <a:stretch>
            <a:fillRect/>
          </a:stretch>
        </p:blipFill>
        <p:spPr bwMode="auto">
          <a:xfrm>
            <a:off x="2000232" y="1142984"/>
            <a:ext cx="3576640" cy="4833933"/>
          </a:xfrm>
          <a:prstGeom prst="rect">
            <a:avLst/>
          </a:prstGeom>
          <a:noFill/>
        </p:spPr>
      </p:pic>
      <p:cxnSp>
        <p:nvCxnSpPr>
          <p:cNvPr id="4" name="Rovná spojovacia šípka 3"/>
          <p:cNvCxnSpPr/>
          <p:nvPr/>
        </p:nvCxnSpPr>
        <p:spPr>
          <a:xfrm>
            <a:off x="5715008" y="1643050"/>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BlokTextu 4"/>
          <p:cNvSpPr txBox="1"/>
          <p:nvPr/>
        </p:nvSpPr>
        <p:spPr>
          <a:xfrm>
            <a:off x="7786710" y="1500174"/>
            <a:ext cx="1357290" cy="830997"/>
          </a:xfrm>
          <a:prstGeom prst="rect">
            <a:avLst/>
          </a:prstGeom>
          <a:noFill/>
        </p:spPr>
        <p:txBody>
          <a:bodyPr wrap="square" rtlCol="0">
            <a:spAutoFit/>
          </a:bodyPr>
          <a:lstStyle/>
          <a:p>
            <a:r>
              <a:rPr lang="sk-SK" sz="2400" dirty="0" smtClean="0"/>
              <a:t>Polovica sily</a:t>
            </a:r>
            <a:endParaRPr lang="sk-SK" sz="2400" dirty="0"/>
          </a:p>
        </p:txBody>
      </p:sp>
      <p:cxnSp>
        <p:nvCxnSpPr>
          <p:cNvPr id="7" name="Rovná spojovacia šípka 6"/>
          <p:cNvCxnSpPr/>
          <p:nvPr/>
        </p:nvCxnSpPr>
        <p:spPr>
          <a:xfrm rot="10800000" flipV="1">
            <a:off x="1142976" y="2571744"/>
            <a:ext cx="2071702"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BlokTextu 7"/>
          <p:cNvSpPr txBox="1"/>
          <p:nvPr/>
        </p:nvSpPr>
        <p:spPr>
          <a:xfrm>
            <a:off x="0" y="2643182"/>
            <a:ext cx="1357290" cy="1200329"/>
          </a:xfrm>
          <a:prstGeom prst="rect">
            <a:avLst/>
          </a:prstGeom>
          <a:noFill/>
        </p:spPr>
        <p:txBody>
          <a:bodyPr wrap="square" rtlCol="0">
            <a:spAutoFit/>
          </a:bodyPr>
          <a:lstStyle/>
          <a:p>
            <a:r>
              <a:rPr lang="sk-SK" sz="2400" dirty="0" smtClean="0"/>
              <a:t>2. Polovica sily</a:t>
            </a:r>
            <a:endParaRPr lang="sk-SK" sz="2400" dirty="0"/>
          </a:p>
        </p:txBody>
      </p:sp>
      <p:cxnSp>
        <p:nvCxnSpPr>
          <p:cNvPr id="10" name="Rovná spojovacia šípka 9"/>
          <p:cNvCxnSpPr/>
          <p:nvPr/>
        </p:nvCxnSpPr>
        <p:spPr>
          <a:xfrm>
            <a:off x="5143504" y="2000240"/>
            <a:ext cx="2428892"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BlokTextu 10"/>
          <p:cNvSpPr txBox="1"/>
          <p:nvPr/>
        </p:nvSpPr>
        <p:spPr>
          <a:xfrm>
            <a:off x="7500958" y="3357562"/>
            <a:ext cx="1643042" cy="830997"/>
          </a:xfrm>
          <a:prstGeom prst="rect">
            <a:avLst/>
          </a:prstGeom>
          <a:noFill/>
        </p:spPr>
        <p:txBody>
          <a:bodyPr wrap="square" rtlCol="0">
            <a:spAutoFit/>
          </a:bodyPr>
          <a:lstStyle/>
          <a:p>
            <a:r>
              <a:rPr lang="sk-SK" sz="2400" dirty="0" smtClean="0"/>
              <a:t>Upevnená časť</a:t>
            </a:r>
            <a:endParaRPr lang="sk-SK" sz="2400" dirty="0"/>
          </a:p>
        </p:txBody>
      </p:sp>
      <p:cxnSp>
        <p:nvCxnSpPr>
          <p:cNvPr id="13" name="Rovná spojovacia šípka 12"/>
          <p:cNvCxnSpPr/>
          <p:nvPr/>
        </p:nvCxnSpPr>
        <p:spPr>
          <a:xfrm>
            <a:off x="4929190" y="3429000"/>
            <a:ext cx="2214578"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BlokTextu 13"/>
          <p:cNvSpPr txBox="1"/>
          <p:nvPr/>
        </p:nvSpPr>
        <p:spPr>
          <a:xfrm>
            <a:off x="7286644" y="5357826"/>
            <a:ext cx="1643074" cy="461665"/>
          </a:xfrm>
          <a:prstGeom prst="rect">
            <a:avLst/>
          </a:prstGeom>
          <a:noFill/>
        </p:spPr>
        <p:txBody>
          <a:bodyPr wrap="square" rtlCol="0">
            <a:spAutoFit/>
          </a:bodyPr>
          <a:lstStyle/>
          <a:p>
            <a:r>
              <a:rPr lang="sk-SK" sz="2400" dirty="0" smtClean="0"/>
              <a:t>Voľná časť</a:t>
            </a:r>
            <a:endParaRPr lang="sk-SK"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285720" y="285728"/>
            <a:ext cx="8375370" cy="769441"/>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k-SK"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JEDNODUCHÝ KLADKOSTROJ</a:t>
            </a:r>
            <a:endParaRPr lang="sk-SK"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BlokTextu 2"/>
          <p:cNvSpPr txBox="1"/>
          <p:nvPr/>
        </p:nvSpPr>
        <p:spPr>
          <a:xfrm>
            <a:off x="285720" y="1571612"/>
            <a:ext cx="3357586" cy="461665"/>
          </a:xfrm>
          <a:prstGeom prst="rect">
            <a:avLst/>
          </a:prstGeom>
          <a:noFill/>
        </p:spPr>
        <p:txBody>
          <a:bodyPr wrap="square" rtlCol="0">
            <a:spAutoFit/>
          </a:bodyPr>
          <a:lstStyle/>
          <a:p>
            <a:pPr>
              <a:buFont typeface="Arial" pitchFamily="34" charset="0"/>
              <a:buChar char="•"/>
            </a:pPr>
            <a:r>
              <a:rPr lang="sk-SK" sz="2400" dirty="0" smtClean="0"/>
              <a:t>Výhodné použitie</a:t>
            </a:r>
            <a:endParaRPr lang="sk-SK" sz="2400" dirty="0"/>
          </a:p>
        </p:txBody>
      </p:sp>
      <p:sp>
        <p:nvSpPr>
          <p:cNvPr id="4" name="BlokTextu 3"/>
          <p:cNvSpPr txBox="1"/>
          <p:nvPr/>
        </p:nvSpPr>
        <p:spPr>
          <a:xfrm>
            <a:off x="357158" y="2500306"/>
            <a:ext cx="3286148" cy="461665"/>
          </a:xfrm>
          <a:prstGeom prst="rect">
            <a:avLst/>
          </a:prstGeom>
          <a:noFill/>
        </p:spPr>
        <p:txBody>
          <a:bodyPr wrap="square" rtlCol="0">
            <a:spAutoFit/>
          </a:bodyPr>
          <a:lstStyle/>
          <a:p>
            <a:pPr>
              <a:buFont typeface="Arial" pitchFamily="34" charset="0"/>
              <a:buChar char="•"/>
            </a:pPr>
            <a:r>
              <a:rPr lang="sk-SK" sz="2400" dirty="0" smtClean="0"/>
              <a:t>Pevná + voľná</a:t>
            </a:r>
            <a:endParaRPr lang="sk-SK" sz="2400" dirty="0"/>
          </a:p>
        </p:txBody>
      </p:sp>
      <p:sp>
        <p:nvSpPr>
          <p:cNvPr id="5" name="BlokTextu 4"/>
          <p:cNvSpPr txBox="1"/>
          <p:nvPr/>
        </p:nvSpPr>
        <p:spPr>
          <a:xfrm>
            <a:off x="357158" y="3286124"/>
            <a:ext cx="3214710" cy="830997"/>
          </a:xfrm>
          <a:prstGeom prst="rect">
            <a:avLst/>
          </a:prstGeom>
          <a:noFill/>
        </p:spPr>
        <p:txBody>
          <a:bodyPr wrap="square" rtlCol="0">
            <a:spAutoFit/>
          </a:bodyPr>
          <a:lstStyle/>
          <a:p>
            <a:pPr>
              <a:buFont typeface="Arial" pitchFamily="34" charset="0"/>
              <a:buChar char="•"/>
            </a:pPr>
            <a:r>
              <a:rPr lang="sk-SK" sz="2400" dirty="0" smtClean="0"/>
              <a:t>Účinok podobný s  predošlou</a:t>
            </a:r>
            <a:endParaRPr lang="sk-SK" sz="2400" dirty="0"/>
          </a:p>
        </p:txBody>
      </p:sp>
      <p:pic>
        <p:nvPicPr>
          <p:cNvPr id="25602" name="Picture 2" descr="http://upload.wikimedia.org/wikipedia/commons/thumb/c/cd/Pulley1a.png/120px-Pulley1a.png"/>
          <p:cNvPicPr>
            <a:picLocks noChangeAspect="1" noChangeArrowheads="1"/>
          </p:cNvPicPr>
          <p:nvPr/>
        </p:nvPicPr>
        <p:blipFill>
          <a:blip r:embed="rId3"/>
          <a:srcRect/>
          <a:stretch>
            <a:fillRect/>
          </a:stretch>
        </p:blipFill>
        <p:spPr bwMode="auto">
          <a:xfrm>
            <a:off x="5143504" y="1785926"/>
            <a:ext cx="2071702" cy="3314723"/>
          </a:xfrm>
          <a:prstGeom prst="rect">
            <a:avLst/>
          </a:prstGeom>
          <a:noFill/>
        </p:spPr>
      </p:pic>
      <p:sp>
        <p:nvSpPr>
          <p:cNvPr id="7" name="BlokTextu 6"/>
          <p:cNvSpPr txBox="1"/>
          <p:nvPr/>
        </p:nvSpPr>
        <p:spPr>
          <a:xfrm>
            <a:off x="285720" y="4786322"/>
            <a:ext cx="2500330" cy="461665"/>
          </a:xfrm>
          <a:prstGeom prst="rect">
            <a:avLst/>
          </a:prstGeom>
          <a:noFill/>
        </p:spPr>
        <p:txBody>
          <a:bodyPr wrap="square" rtlCol="0">
            <a:spAutoFit/>
          </a:bodyPr>
          <a:lstStyle/>
          <a:p>
            <a:r>
              <a:rPr lang="sk-SK" sz="2400" i="1" dirty="0" smtClean="0"/>
              <a:t>F</a:t>
            </a:r>
            <a:r>
              <a:rPr lang="sk-SK" sz="2400" dirty="0" smtClean="0"/>
              <a:t> = </a:t>
            </a:r>
            <a:r>
              <a:rPr lang="sk-SK" sz="2400" i="1" dirty="0" smtClean="0"/>
              <a:t>G</a:t>
            </a:r>
            <a:r>
              <a:rPr lang="sk-SK" sz="2400" dirty="0" smtClean="0"/>
              <a:t> / </a:t>
            </a:r>
            <a:r>
              <a:rPr lang="sk-SK" sz="2400" i="1" dirty="0" smtClean="0"/>
              <a:t>2</a:t>
            </a:r>
            <a:r>
              <a:rPr lang="sk-SK" sz="2400" i="1" baseline="30000" dirty="0" smtClean="0"/>
              <a:t>n</a:t>
            </a:r>
            <a:endParaRPr lang="sk-SK"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Súbor:Polispasto4.jpg"/>
          <p:cNvPicPr>
            <a:picLocks noChangeAspect="1" noChangeArrowheads="1"/>
          </p:cNvPicPr>
          <p:nvPr/>
        </p:nvPicPr>
        <p:blipFill>
          <a:blip r:embed="rId3"/>
          <a:srcRect/>
          <a:stretch>
            <a:fillRect/>
          </a:stretch>
        </p:blipFill>
        <p:spPr bwMode="auto">
          <a:xfrm>
            <a:off x="2285984" y="1000108"/>
            <a:ext cx="3500462" cy="5561743"/>
          </a:xfrm>
          <a:prstGeom prst="rect">
            <a:avLst/>
          </a:prstGeom>
          <a:noFill/>
        </p:spPr>
      </p:pic>
      <p:sp>
        <p:nvSpPr>
          <p:cNvPr id="3" name="Obdĺžnik 2"/>
          <p:cNvSpPr/>
          <p:nvPr/>
        </p:nvSpPr>
        <p:spPr>
          <a:xfrm>
            <a:off x="428596" y="0"/>
            <a:ext cx="852496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sk-SK"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ZLOŽENÝ KLADKOSTROJ</a:t>
            </a:r>
            <a:endParaRPr lang="sk-SK"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9/9a/PulleyShip.JPG/200px-PulleyShip.JPG"/>
          <p:cNvPicPr>
            <a:picLocks noChangeAspect="1" noChangeArrowheads="1"/>
          </p:cNvPicPr>
          <p:nvPr/>
        </p:nvPicPr>
        <p:blipFill>
          <a:blip r:embed="rId2"/>
          <a:srcRect/>
          <a:stretch>
            <a:fillRect/>
          </a:stretch>
        </p:blipFill>
        <p:spPr bwMode="auto">
          <a:xfrm>
            <a:off x="500034" y="928670"/>
            <a:ext cx="2428892" cy="1821669"/>
          </a:xfrm>
          <a:prstGeom prst="rect">
            <a:avLst/>
          </a:prstGeom>
          <a:noFill/>
        </p:spPr>
      </p:pic>
      <p:pic>
        <p:nvPicPr>
          <p:cNvPr id="1028" name="Picture 4" descr="http://t3.gstatic.com/images?q=tbn:ANd9GcQl0hbQ-vdMkoszyy1EzSwofBgoPp_CtT-B2nMKh9SS_sbDEvFuNw"/>
          <p:cNvPicPr>
            <a:picLocks noChangeAspect="1" noChangeArrowheads="1"/>
          </p:cNvPicPr>
          <p:nvPr/>
        </p:nvPicPr>
        <p:blipFill>
          <a:blip r:embed="rId3"/>
          <a:srcRect/>
          <a:stretch>
            <a:fillRect/>
          </a:stretch>
        </p:blipFill>
        <p:spPr bwMode="auto">
          <a:xfrm>
            <a:off x="5000628" y="642918"/>
            <a:ext cx="2500330" cy="3338069"/>
          </a:xfrm>
          <a:prstGeom prst="rect">
            <a:avLst/>
          </a:prstGeom>
          <a:noFill/>
        </p:spPr>
      </p:pic>
      <p:pic>
        <p:nvPicPr>
          <p:cNvPr id="1030" name="Picture 6" descr="http://slovenskainzercia.sk/x-sk/inz/817/817207-posilovaci-stroj-so-sadou-zavazi-2.jpg"/>
          <p:cNvPicPr>
            <a:picLocks noChangeAspect="1" noChangeArrowheads="1"/>
          </p:cNvPicPr>
          <p:nvPr/>
        </p:nvPicPr>
        <p:blipFill>
          <a:blip r:embed="rId4" cstate="print"/>
          <a:srcRect/>
          <a:stretch>
            <a:fillRect/>
          </a:stretch>
        </p:blipFill>
        <p:spPr bwMode="auto">
          <a:xfrm>
            <a:off x="428596" y="3357562"/>
            <a:ext cx="3214710" cy="3500438"/>
          </a:xfrm>
          <a:prstGeom prst="rect">
            <a:avLst/>
          </a:prstGeom>
          <a:noFill/>
        </p:spPr>
      </p:pic>
      <p:pic>
        <p:nvPicPr>
          <p:cNvPr id="1032" name="Picture 8" descr="http://upload.wikimedia.org/wikipedia/commons/thumb/5/55/Crane_Pulley.jpg/130px-Crane_Pulley.jpg"/>
          <p:cNvPicPr>
            <a:picLocks noChangeAspect="1" noChangeArrowheads="1"/>
          </p:cNvPicPr>
          <p:nvPr/>
        </p:nvPicPr>
        <p:blipFill>
          <a:blip r:embed="rId5"/>
          <a:srcRect/>
          <a:stretch>
            <a:fillRect/>
          </a:stretch>
        </p:blipFill>
        <p:spPr bwMode="auto">
          <a:xfrm>
            <a:off x="5643570" y="4385146"/>
            <a:ext cx="1785950" cy="247285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TotalTime>
  <Words>1075</Words>
  <Application>Microsoft Office PowerPoint</Application>
  <PresentationFormat>Prezentácia na obrazovke (4:3)</PresentationFormat>
  <Paragraphs>93</Paragraphs>
  <Slides>16</Slides>
  <Notes>11</Notes>
  <HiddenSlides>0</HiddenSlides>
  <MMClips>0</MMClips>
  <ScaleCrop>false</ScaleCrop>
  <HeadingPairs>
    <vt:vector size="4" baseType="variant">
      <vt:variant>
        <vt:lpstr>Motív</vt:lpstr>
      </vt:variant>
      <vt:variant>
        <vt:i4>1</vt:i4>
      </vt:variant>
      <vt:variant>
        <vt:lpstr>Nadpisy snímok</vt:lpstr>
      </vt:variant>
      <vt:variant>
        <vt:i4>16</vt:i4>
      </vt:variant>
    </vt:vector>
  </HeadingPairs>
  <TitlesOfParts>
    <vt:vector size="17" baseType="lpstr">
      <vt:lpstr>Tok</vt:lpstr>
      <vt:lpstr>Snímka 1</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Minulosť vs. súčasnosť</vt:lpstr>
      <vt:lpstr>ZDROJE</vt:lpstr>
      <vt:lpstr>Snímka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user</dc:creator>
  <cp:lastModifiedBy>user</cp:lastModifiedBy>
  <cp:revision>22</cp:revision>
  <dcterms:created xsi:type="dcterms:W3CDTF">2012-12-11T14:12:25Z</dcterms:created>
  <dcterms:modified xsi:type="dcterms:W3CDTF">2012-12-12T17:43:57Z</dcterms:modified>
</cp:coreProperties>
</file>