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6" r:id="rId10"/>
    <p:sldId id="260" r:id="rId11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5092" autoAdjust="0"/>
  </p:normalViewPr>
  <p:slideViewPr>
    <p:cSldViewPr>
      <p:cViewPr varScale="1">
        <p:scale>
          <a:sx n="64" d="100"/>
          <a:sy n="64" d="100"/>
        </p:scale>
        <p:origin x="-1493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983AB-B153-4C72-A507-0AD4FCA566E3}" type="datetimeFigureOut">
              <a:rPr lang="sk-SK" smtClean="0"/>
              <a:t>12. 6. 2019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D7954-0B53-4F43-A38A-1D20112186B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075436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Hlasivky sú hlavným fonačným orgánom cicavcov.</a:t>
            </a:r>
            <a:r>
              <a:rPr lang="sk-SK" baseline="0" dirty="0" smtClean="0"/>
              <a:t> Sú to zložené útvary v hrtane, skladajúce sa z hlasivkového svalu, ktorým sa pripájajú na chrupky a utvárajú hlas. Tieto chrupky ich svojimi pohybmi pri fonácii (tvorbe hlasu) približujú a odďaľujú.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D7954-0B53-4F43-A38A-1D20112186BE}" type="slidenum">
              <a:rPr lang="sk-SK" smtClean="0"/>
              <a:t>2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652093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Ľudský hlas vzniká podobným spôso­bom ako zvuk v píšťale.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 hrtane sú dve pružné blany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teda 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hlasivky, ktoré sú pri hovorení a spievaní napnuté, takže potom je medzi nimi úzka hlasová štrbina v tvare rovnoramenného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trojuholníka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Prúdom vzduchu z pľúc sa hlasivky rozkmitajú, čím vo vzduchu na druhej strane hlasiviek vzniká pravidelné kolísanie tlaku, ktoré sa šíri cez ústa do okolia ako zvukové vlnenie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= hlas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Výška hlasu závisí od dĺžky hlasiviek (u mužov asi 18 mm, u žien asi 12 mm): a od ich napätia, ktoré sa pôsobením príslušného svalstva v istých hraniciach môže meniť. Tieto hranice určujú výškový rozsah ľudského hlasu, ktorý sa rovná asi dvom oktávam.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D7954-0B53-4F43-A38A-1D20112186BE}" type="slidenum">
              <a:rPr lang="sk-SK" smtClean="0"/>
              <a:t>3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839040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Rôzne zafarbenie ľudského hlasu, podľa ktorého rozoznávame najmä samo­hlásky, vzniká rezonanciou dutiny hrtanovej, ústnej a nosnej. Ich útlm na mäkkých stenách spôsobuje, že tieto dutiny sú schopné zosilňovať široký obor tónov okolo ich vlastných tónov. </a:t>
            </a:r>
            <a:b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Vlastný tón ústnej dutiny, sa môže meniť polohou jazyka, zubov a perí v širokom rozsahu.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Dutina nosná má len menší vplyv, ktorý sa prejavuje napríklad pri nádche.  Zložitý zvuk, ktorý vzniká pri hlasivkách, je meniteľný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čím vznikajú rôzne samohlásky. </a:t>
            </a:r>
            <a:r>
              <a:rPr lang="pl-P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Najnižší je formant samohlásky u(základný</a:t>
            </a:r>
            <a:r>
              <a:rPr lang="pl-P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tón).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Tým je vysvetlené, že zvuk napríklad ladičky, v ktorom je prakticky tiež len základný tón, budí dojem samohlásky u. Formanty ostatných samohlások sú postupne vyššie.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D7954-0B53-4F43-A38A-1D20112186BE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1794112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Zvuk hlasu (tón), ktorý vznikol v hrtane, je iba súčasťou ľudského hlasu a nazýva sa základný alebo hlasivkový tón. Vlastnosti ľudského hlasu nadobúda až v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nadhrtanových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dutinách, ktoré pôsobia ako </a:t>
            </a:r>
            <a:r>
              <a:rPr lang="sk-SK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rezonátory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Artikulačné orgány sa skladajú z dutín a vlastných artikulačných orgánov</a:t>
            </a:r>
            <a:r>
              <a:rPr lang="sk-SK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Tam patria: pery, zuby, čeľusť, ďasná, tvrdé podnebie, mäkké podnebie, sánka a jazyk.</a:t>
            </a:r>
            <a:r>
              <a:rPr lang="sk-SK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D7954-0B53-4F43-A38A-1D20112186BE}" type="slidenum">
              <a:rPr lang="sk-SK" smtClean="0"/>
              <a:t>5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00867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Bernoulliho efekt je reprezentovaný silou, ktorá hlasivky priťahuje smerom k sebe. Sila vyvolaná Bernoulliho efektom pôsobí spoločne so silou vyvolanou</a:t>
            </a:r>
            <a:r>
              <a:rPr lang="sk-SK" baseline="0" dirty="0" smtClean="0"/>
              <a:t> </a:t>
            </a:r>
            <a:r>
              <a:rPr lang="sk-SK" dirty="0" smtClean="0"/>
              <a:t>tlakom vzduchu na povrch hlasiviek. Periodickým pohybom hlasiviek, vzbudeným silami pôsobiacimi na hlasivky, vznikajú pulzy. Tieto pulzy popisujú priebeh hrtanovej objemovej rýchlosti. Pulzy generujú akustickú energiu vo forme zdrojového hlasu.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D7954-0B53-4F43-A38A-1D20112186BE}" type="slidenum">
              <a:rPr lang="sk-SK" smtClean="0"/>
              <a:t>6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94301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 smtClean="0"/>
              <a:t>Po skončení mutácie hlas dozreje. Nasledujúcich asi 20 rokov máme najkrajší hlas. Hlas začína starnúť</a:t>
            </a:r>
            <a:r>
              <a:rPr lang="sk-SK" baseline="0" dirty="0" smtClean="0"/>
              <a:t> okolo 35. roku života.</a:t>
            </a:r>
            <a:r>
              <a:rPr lang="sk-SK" dirty="0" smtClean="0"/>
              <a:t> Človek je schopný vydať hlas do sily 60 decibelov. V bežnom rozhovore používame silu hlasitosť od 40 do 50 decibelov. </a:t>
            </a:r>
            <a:r>
              <a:rPr lang="sk-SK" b="0" dirty="0" err="1" smtClean="0"/>
              <a:t>Tim</a:t>
            </a:r>
            <a:r>
              <a:rPr lang="sk-SK" b="0" dirty="0" smtClean="0"/>
              <a:t> </a:t>
            </a:r>
            <a:r>
              <a:rPr lang="sk-SK" b="0" dirty="0" err="1" smtClean="0"/>
              <a:t>Storms</a:t>
            </a:r>
            <a:r>
              <a:rPr lang="sk-SK" b="0" baseline="0" dirty="0" smtClean="0"/>
              <a:t> </a:t>
            </a:r>
            <a:r>
              <a:rPr lang="sk-SK" dirty="0" smtClean="0"/>
              <a:t>so svojimi desiatimi oktávami je človekom s najväčším hlasovým rozsahom na svete. Zároveň je tiež držiteľom rekordu za najnižší tón vyprodukovaný človekom.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D7954-0B53-4F43-A38A-1D20112186BE}" type="slidenum">
              <a:rPr lang="sk-SK" smtClean="0"/>
              <a:t>7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61387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8E23-AB77-46A4-A5F2-2F4FFACC7A8B}" type="datetimeFigureOut">
              <a:rPr lang="sk-SK" smtClean="0"/>
              <a:t>12. 6. 2019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CCF5054-858C-48E9-BC78-0732418949AC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8E23-AB77-46A4-A5F2-2F4FFACC7A8B}" type="datetimeFigureOut">
              <a:rPr lang="sk-SK" smtClean="0"/>
              <a:t>12. 6. 2019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5054-858C-48E9-BC78-0732418949A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8E23-AB77-46A4-A5F2-2F4FFACC7A8B}" type="datetimeFigureOut">
              <a:rPr lang="sk-SK" smtClean="0"/>
              <a:t>12. 6. 2019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5054-858C-48E9-BC78-0732418949A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8E23-AB77-46A4-A5F2-2F4FFACC7A8B}" type="datetimeFigureOut">
              <a:rPr lang="sk-SK" smtClean="0"/>
              <a:t>12. 6. 2019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5054-858C-48E9-BC78-0732418949A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8E23-AB77-46A4-A5F2-2F4FFACC7A8B}" type="datetimeFigureOut">
              <a:rPr lang="sk-SK" smtClean="0"/>
              <a:t>12. 6. 2019</a:t>
            </a:fld>
            <a:endParaRPr lang="sk-SK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5054-858C-48E9-BC78-0732418949AC}" type="slidenum">
              <a:rPr lang="sk-SK" smtClean="0"/>
              <a:t>‹#›</a:t>
            </a:fld>
            <a:endParaRPr lang="sk-SK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8E23-AB77-46A4-A5F2-2F4FFACC7A8B}" type="datetimeFigureOut">
              <a:rPr lang="sk-SK" smtClean="0"/>
              <a:t>12. 6. 2019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5054-858C-48E9-BC78-0732418949A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8E23-AB77-46A4-A5F2-2F4FFACC7A8B}" type="datetimeFigureOut">
              <a:rPr lang="sk-SK" smtClean="0"/>
              <a:t>12. 6. 2019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5054-858C-48E9-BC78-0732418949A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8E23-AB77-46A4-A5F2-2F4FFACC7A8B}" type="datetimeFigureOut">
              <a:rPr lang="sk-SK" smtClean="0"/>
              <a:t>12. 6. 2019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5054-858C-48E9-BC78-0732418949A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8E23-AB77-46A4-A5F2-2F4FFACC7A8B}" type="datetimeFigureOut">
              <a:rPr lang="sk-SK" smtClean="0"/>
              <a:t>12. 6. 2019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5054-858C-48E9-BC78-0732418949AC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8E23-AB77-46A4-A5F2-2F4FFACC7A8B}" type="datetimeFigureOut">
              <a:rPr lang="sk-SK" smtClean="0"/>
              <a:t>12. 6. 2019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5054-858C-48E9-BC78-0732418949AC}" type="slidenum">
              <a:rPr lang="sk-SK" smtClean="0"/>
              <a:t>‹#›</a:t>
            </a:fld>
            <a:endParaRPr lang="sk-SK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8E23-AB77-46A4-A5F2-2F4FFACC7A8B}" type="datetimeFigureOut">
              <a:rPr lang="sk-SK" smtClean="0"/>
              <a:t>12. 6. 2019</a:t>
            </a:fld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CF5054-858C-48E9-BC78-0732418949AC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AE2E8E23-AB77-46A4-A5F2-2F4FFACC7A8B}" type="datetimeFigureOut">
              <a:rPr lang="sk-SK" smtClean="0"/>
              <a:t>12. 6. 2019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CCF5054-858C-48E9-BC78-0732418949AC}" type="slidenum">
              <a:rPr lang="sk-SK" smtClean="0"/>
              <a:t>‹#›</a:t>
            </a:fld>
            <a:endParaRPr lang="sk-SK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6mLc9gOgVA" TargetMode="External"/><Relationship Id="rId2" Type="http://schemas.openxmlformats.org/officeDocument/2006/relationships/hyperlink" Target="https://sk.wikipedia.org/wiki/Hlasivk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vutbr.cz/www_base/zav_prace_soubor_verejne.php?file_id=62316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D6mLc9gOgVA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1400" dirty="0" smtClean="0"/>
              <a:t>Tamara Miškufová 2.A</a:t>
            </a:r>
            <a:endParaRPr lang="sk-SK" sz="1400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sz="4800" i="1" dirty="0" smtClean="0">
                <a:cs typeface="Consolas" panose="020B0609020204030204" pitchFamily="49" charset="0"/>
              </a:rPr>
              <a:t>Ľudské HLASIVKY</a:t>
            </a:r>
            <a:endParaRPr lang="sk-SK" sz="4800" i="1" dirty="0">
              <a:cs typeface="Consolas" panose="020B0609020204030204" pitchFamily="49" charset="0"/>
            </a:endParaRPr>
          </a:p>
        </p:txBody>
      </p:sp>
      <p:pic>
        <p:nvPicPr>
          <p:cNvPr id="1026" name="Picture 2" descr="Súvisiaci obrázo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02494"/>
            <a:ext cx="4392488" cy="2906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2418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Zdroje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>
                <a:hlinkClick r:id="rId2"/>
              </a:rPr>
              <a:t>https://</a:t>
            </a:r>
            <a:r>
              <a:rPr lang="sk-SK" dirty="0" smtClean="0">
                <a:hlinkClick r:id="rId2"/>
              </a:rPr>
              <a:t>sk.wikipedia.org/wiki/Hlasivky</a:t>
            </a:r>
            <a:endParaRPr lang="sk-SK" dirty="0" smtClean="0"/>
          </a:p>
          <a:p>
            <a:r>
              <a:rPr lang="sk-SK" dirty="0">
                <a:hlinkClick r:id="rId3"/>
              </a:rPr>
              <a:t>http://www.kf.elf.stuba.sk/~bokes/DI_web/DI-I/DI-I-9-9.pdf</a:t>
            </a:r>
          </a:p>
          <a:p>
            <a:r>
              <a:rPr lang="sk-SK" dirty="0" smtClean="0">
                <a:hlinkClick r:id="rId3"/>
              </a:rPr>
              <a:t>https</a:t>
            </a:r>
            <a:r>
              <a:rPr lang="sk-SK" dirty="0">
                <a:hlinkClick r:id="rId3"/>
              </a:rPr>
              <a:t>://</a:t>
            </a:r>
            <a:r>
              <a:rPr lang="sk-SK" dirty="0" smtClean="0">
                <a:hlinkClick r:id="rId3"/>
              </a:rPr>
              <a:t>www.youtube.com/watch?v=D6mLc9gOgVA</a:t>
            </a:r>
            <a:endParaRPr lang="sk-SK" dirty="0" smtClean="0"/>
          </a:p>
          <a:p>
            <a:r>
              <a:rPr lang="sk-SK" dirty="0">
                <a:hlinkClick r:id="rId4"/>
              </a:rPr>
              <a:t>https://</a:t>
            </a:r>
            <a:r>
              <a:rPr lang="sk-SK" dirty="0" smtClean="0">
                <a:hlinkClick r:id="rId4"/>
              </a:rPr>
              <a:t>www.vutbr.cz/www_base/zav_prace_soubor_verejne.php?file_id=62316</a:t>
            </a:r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8762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hlasivky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Hlavný fonačný orgán cicavcov uložený v hrtane</a:t>
            </a:r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r>
              <a:rPr lang="sk-SK" dirty="0" smtClean="0"/>
              <a:t>Pomocou hlasivkového svalu sa pripájajú na chrupky a utvárajú hlas</a:t>
            </a:r>
            <a:endParaRPr lang="sk-SK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8153" y="2276872"/>
            <a:ext cx="4533374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12565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Tvorba hlasu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Hlasivky sú pri hovorení a spievaní napnuté     vzniká úzka hlasová štrbina</a:t>
            </a:r>
          </a:p>
          <a:p>
            <a:r>
              <a:rPr lang="sk-SK" dirty="0" smtClean="0"/>
              <a:t>Vzduchom z pľúc sa hlasivky rozkmitajú</a:t>
            </a:r>
          </a:p>
          <a:p>
            <a:r>
              <a:rPr lang="sk-SK" dirty="0" smtClean="0"/>
              <a:t>Na druhej strane hlasiviek vzniká tlak, ktorý sa šíri cez ústa ako hlas</a:t>
            </a:r>
          </a:p>
          <a:p>
            <a:r>
              <a:rPr lang="sk-SK" dirty="0" smtClean="0"/>
              <a:t>Výška hlasu závisí od dĺžky hlasiviek a ich napätia</a:t>
            </a:r>
          </a:p>
          <a:p>
            <a:endParaRPr lang="sk-SK" dirty="0"/>
          </a:p>
          <a:p>
            <a:pPr marL="114300" indent="0" algn="ctr">
              <a:buNone/>
            </a:pPr>
            <a:r>
              <a:rPr lang="sk-SK" b="1" dirty="0" smtClean="0">
                <a:solidFill>
                  <a:srgbClr val="002060"/>
                </a:solidFill>
                <a:hlinkClick r:id="rId3"/>
              </a:rPr>
              <a:t>VIDEO</a:t>
            </a:r>
            <a:endParaRPr lang="sk-SK" b="1" dirty="0">
              <a:solidFill>
                <a:srgbClr val="002060"/>
              </a:solidFill>
            </a:endParaRPr>
          </a:p>
        </p:txBody>
      </p:sp>
      <p:cxnSp>
        <p:nvCxnSpPr>
          <p:cNvPr id="5" name="Rovná spojovacia šípka 4"/>
          <p:cNvCxnSpPr/>
          <p:nvPr/>
        </p:nvCxnSpPr>
        <p:spPr>
          <a:xfrm>
            <a:off x="7236296" y="198884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8412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Tvorba hlasu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Rôzne zafarbenie hlasu, ktorým rozoznávame samohlásky vzniká rezonanciou dutiny</a:t>
            </a:r>
          </a:p>
          <a:p>
            <a:pPr marL="571500" indent="-457200">
              <a:buAutoNum type="arabicPeriod"/>
            </a:pPr>
            <a:r>
              <a:rPr lang="sk-SK" dirty="0" smtClean="0"/>
              <a:t>Hrtanovej</a:t>
            </a:r>
          </a:p>
          <a:p>
            <a:pPr marL="571500" indent="-457200">
              <a:buAutoNum type="arabicPeriod"/>
            </a:pPr>
            <a:r>
              <a:rPr lang="sk-SK" dirty="0" smtClean="0"/>
              <a:t>Ústnej</a:t>
            </a:r>
          </a:p>
          <a:p>
            <a:pPr marL="571500" indent="-457200">
              <a:buAutoNum type="arabicPeriod"/>
            </a:pPr>
            <a:r>
              <a:rPr lang="sk-SK" dirty="0" smtClean="0"/>
              <a:t>Nosnej </a:t>
            </a:r>
          </a:p>
          <a:p>
            <a:r>
              <a:rPr lang="sk-SK" dirty="0" smtClean="0"/>
              <a:t>Najnižší formát sa samohláska </a:t>
            </a:r>
            <a:r>
              <a:rPr lang="sk-SK" b="1" dirty="0" smtClean="0"/>
              <a:t>u</a:t>
            </a:r>
            <a:r>
              <a:rPr lang="sk-SK" dirty="0" smtClean="0"/>
              <a:t>(základný tón)</a:t>
            </a:r>
          </a:p>
          <a:p>
            <a:endParaRPr lang="sk-SK" dirty="0" smtClean="0"/>
          </a:p>
          <a:p>
            <a:endParaRPr lang="sk-SK" dirty="0"/>
          </a:p>
        </p:txBody>
      </p:sp>
      <p:pic>
        <p:nvPicPr>
          <p:cNvPr id="5" name="Picture 2" descr="http://pfyziollfup.upol.cz/castwiki/wp-content/uploads/2012/11/Obr1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222" y="4365104"/>
            <a:ext cx="7416824" cy="2386710"/>
          </a:xfrm>
          <a:prstGeom prst="rect">
            <a:avLst/>
          </a:prstGeom>
          <a:ln w="12700" cap="sq" cmpd="thickThin">
            <a:noFill/>
            <a:prstDash val="solid"/>
            <a:miter lim="800000"/>
          </a:ln>
          <a:effectLst>
            <a:innerShdw blurRad="63500" dist="50800" dir="16200000">
              <a:schemeClr val="bg1">
                <a:alpha val="50000"/>
              </a:schemeClr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57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Artikulačné orgány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1610274"/>
          </a:xfrm>
        </p:spPr>
        <p:txBody>
          <a:bodyPr>
            <a:normAutofit lnSpcReduction="10000"/>
          </a:bodyPr>
          <a:lstStyle/>
          <a:p>
            <a:r>
              <a:rPr lang="sk-SK" dirty="0"/>
              <a:t>Z</a:t>
            </a:r>
            <a:r>
              <a:rPr lang="sk-SK" dirty="0" smtClean="0"/>
              <a:t>vuk, ktorý vznikne v hrtane je iba súčasť ľudského hlasu</a:t>
            </a:r>
          </a:p>
          <a:p>
            <a:r>
              <a:rPr lang="sk-SK" dirty="0" smtClean="0"/>
              <a:t>Vlastnosti nadobúda až v </a:t>
            </a:r>
            <a:r>
              <a:rPr lang="sk-SK" dirty="0" err="1" smtClean="0"/>
              <a:t>nadhrtanových</a:t>
            </a:r>
            <a:r>
              <a:rPr lang="sk-SK" dirty="0" smtClean="0"/>
              <a:t> dutinách</a:t>
            </a:r>
          </a:p>
          <a:p>
            <a:r>
              <a:rPr lang="sk-SK" dirty="0" smtClean="0"/>
              <a:t>Artikulačné orgány:</a:t>
            </a:r>
          </a:p>
        </p:txBody>
      </p:sp>
      <p:sp>
        <p:nvSpPr>
          <p:cNvPr id="7" name="BlokTextu 6"/>
          <p:cNvSpPr txBox="1"/>
          <p:nvPr/>
        </p:nvSpPr>
        <p:spPr>
          <a:xfrm>
            <a:off x="4283968" y="3362874"/>
            <a:ext cx="41764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 algn="ctr">
              <a:buNone/>
            </a:pPr>
            <a:r>
              <a:rPr lang="sk-SK" sz="2400" dirty="0" smtClean="0"/>
              <a:t>5. tvrdé podnebie </a:t>
            </a:r>
          </a:p>
          <a:p>
            <a:pPr marL="114300" indent="0" algn="ctr">
              <a:buNone/>
            </a:pPr>
            <a:r>
              <a:rPr lang="sk-SK" sz="2400" dirty="0" smtClean="0"/>
              <a:t>  6. mäkké podnebie</a:t>
            </a:r>
          </a:p>
          <a:p>
            <a:pPr marL="114300" indent="0">
              <a:buNone/>
            </a:pPr>
            <a:r>
              <a:rPr lang="sk-SK" sz="2400" dirty="0" smtClean="0"/>
              <a:t>       7. sánka </a:t>
            </a:r>
          </a:p>
          <a:p>
            <a:pPr marL="114300" indent="0">
              <a:buNone/>
            </a:pPr>
            <a:r>
              <a:rPr lang="sk-SK" sz="2400" dirty="0" smtClean="0"/>
              <a:t>       8. jazyk</a:t>
            </a:r>
            <a:endParaRPr lang="sk-SK" sz="2400" dirty="0"/>
          </a:p>
        </p:txBody>
      </p:sp>
      <p:sp>
        <p:nvSpPr>
          <p:cNvPr id="9" name="BlokTextu 8"/>
          <p:cNvSpPr txBox="1"/>
          <p:nvPr/>
        </p:nvSpPr>
        <p:spPr>
          <a:xfrm>
            <a:off x="1331640" y="3365031"/>
            <a:ext cx="30963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 indent="0" algn="ctr">
              <a:buNone/>
            </a:pPr>
            <a:r>
              <a:rPr lang="sk-SK" sz="2400" dirty="0"/>
              <a:t>1</a:t>
            </a:r>
            <a:r>
              <a:rPr lang="sk-SK" sz="2400" dirty="0" smtClean="0"/>
              <a:t>. pery </a:t>
            </a:r>
          </a:p>
          <a:p>
            <a:pPr marL="114300" indent="0" algn="ctr">
              <a:buNone/>
            </a:pPr>
            <a:r>
              <a:rPr lang="sk-SK" sz="2400" dirty="0" smtClean="0"/>
              <a:t>2. zuby </a:t>
            </a:r>
          </a:p>
          <a:p>
            <a:pPr marL="114300" indent="0" algn="ctr">
              <a:buNone/>
            </a:pPr>
            <a:r>
              <a:rPr lang="sk-SK" sz="2400" dirty="0" smtClean="0"/>
              <a:t>  3. čeľusť </a:t>
            </a:r>
          </a:p>
          <a:p>
            <a:pPr marL="114300" indent="0" algn="ctr">
              <a:buNone/>
            </a:pPr>
            <a:r>
              <a:rPr lang="sk-SK" sz="2400" dirty="0" smtClean="0"/>
              <a:t>   4. ďasná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244543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Bernoulliho </a:t>
            </a:r>
            <a:r>
              <a:rPr lang="sk-SK" dirty="0"/>
              <a:t>efekt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endParaRPr lang="sk-SK" dirty="0"/>
          </a:p>
          <a:p>
            <a:r>
              <a:rPr lang="sk-SK" dirty="0" smtClean="0"/>
              <a:t>Reprezentovaný silou, ktorá hlasivky priťahuje k sebe </a:t>
            </a:r>
          </a:p>
          <a:p>
            <a:r>
              <a:rPr lang="sk-SK" dirty="0" smtClean="0"/>
              <a:t>Sila vyvolaná Bernoulliho efektom pôsobí spoločne s tlakovou silou vzduchu na povrch hlasiviek</a:t>
            </a:r>
            <a:endParaRPr lang="sk-SK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4277" y="1484784"/>
            <a:ext cx="64770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0270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zaujímavosti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 skončení mutácie hlas </a:t>
            </a:r>
            <a:r>
              <a:rPr lang="sk-SK" dirty="0" smtClean="0"/>
              <a:t>dozreje</a:t>
            </a:r>
          </a:p>
          <a:p>
            <a:r>
              <a:rPr lang="sk-SK" dirty="0"/>
              <a:t>Človek je schopný vydať hlas do sily 60 </a:t>
            </a:r>
            <a:r>
              <a:rPr lang="sk-SK" dirty="0" smtClean="0"/>
              <a:t>decibelov</a:t>
            </a:r>
          </a:p>
          <a:p>
            <a:r>
              <a:rPr lang="sk-SK" dirty="0" smtClean="0"/>
              <a:t>V súčasnosti má najväčší rozsah </a:t>
            </a:r>
            <a:r>
              <a:rPr lang="sk-SK" dirty="0" err="1" smtClean="0"/>
              <a:t>Tim</a:t>
            </a:r>
            <a:r>
              <a:rPr lang="sk-SK" dirty="0" smtClean="0"/>
              <a:t> Storms(10 oktáv)</a:t>
            </a:r>
            <a:endParaRPr lang="sk-SK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3429000"/>
            <a:ext cx="2520280" cy="2705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916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otázky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457200">
              <a:buFont typeface="+mj-lt"/>
              <a:buAutoNum type="arabicPeriod"/>
            </a:pPr>
            <a:r>
              <a:rPr lang="sk-SK" dirty="0" smtClean="0"/>
              <a:t>Od čoho závisí výška hlasu?</a:t>
            </a:r>
          </a:p>
          <a:p>
            <a:pPr marL="571500" indent="-457200">
              <a:buFont typeface="+mj-lt"/>
              <a:buAutoNum type="arabicPeriod"/>
            </a:pPr>
            <a:r>
              <a:rPr lang="sk-SK" dirty="0" smtClean="0"/>
              <a:t>Ktorá samohláska ma najnižší formát?</a:t>
            </a:r>
          </a:p>
          <a:p>
            <a:pPr marL="571500" indent="-457200">
              <a:buFont typeface="+mj-lt"/>
              <a:buAutoNum type="arabicPeriod"/>
            </a:pPr>
            <a:r>
              <a:rPr lang="sk-SK" dirty="0" smtClean="0"/>
              <a:t>Vymenujte aspoň 3 artikulačné orgány</a:t>
            </a:r>
          </a:p>
          <a:p>
            <a:pPr marL="571500" indent="-457200">
              <a:buFont typeface="+mj-lt"/>
              <a:buAutoNum type="arabicPeriod"/>
            </a:pPr>
            <a:r>
              <a:rPr lang="sk-SK" dirty="0" smtClean="0"/>
              <a:t>Koľko oktáv má najväčší rozsah na svete?</a:t>
            </a:r>
          </a:p>
          <a:p>
            <a:pPr marL="571500" indent="-457200">
              <a:buFont typeface="+mj-lt"/>
              <a:buAutoNum type="arabicPeriod"/>
            </a:pPr>
            <a:r>
              <a:rPr lang="sk-SK" dirty="0" smtClean="0"/>
              <a:t>Koľko decibelov je schopný človek vydať?</a:t>
            </a:r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69612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lokTextu 1"/>
          <p:cNvSpPr txBox="1"/>
          <p:nvPr/>
        </p:nvSpPr>
        <p:spPr>
          <a:xfrm>
            <a:off x="1979712" y="1988840"/>
            <a:ext cx="55446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3600" dirty="0" smtClean="0">
                <a:solidFill>
                  <a:srgbClr val="0070C0"/>
                </a:solidFill>
              </a:rPr>
              <a:t>ĎAKUJEM ZA POZORNOSŤ</a:t>
            </a:r>
            <a:endParaRPr lang="sk-SK" sz="3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69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kárnik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Lekárnik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ekárnik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178</TotalTime>
  <Words>597</Words>
  <Application>Microsoft Office PowerPoint</Application>
  <PresentationFormat>Prezentácia na obrazovke (4:3)</PresentationFormat>
  <Paragraphs>80</Paragraphs>
  <Slides>10</Slides>
  <Notes>6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10</vt:i4>
      </vt:variant>
    </vt:vector>
  </HeadingPairs>
  <TitlesOfParts>
    <vt:vector size="11" baseType="lpstr">
      <vt:lpstr>Lekárnik</vt:lpstr>
      <vt:lpstr>Ľudské HLASIVKY</vt:lpstr>
      <vt:lpstr>hlasivky</vt:lpstr>
      <vt:lpstr>Tvorba hlasu</vt:lpstr>
      <vt:lpstr>Tvorba hlasu</vt:lpstr>
      <vt:lpstr>Artikulačné orgány</vt:lpstr>
      <vt:lpstr>Bernoulliho efekt</vt:lpstr>
      <vt:lpstr>zaujímavosti</vt:lpstr>
      <vt:lpstr>otázky</vt:lpstr>
      <vt:lpstr>Prezentácia programu PowerPoint</vt:lpstr>
      <vt:lpstr>Zdroje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Ľudské HLASIVKY</dc:title>
  <dc:creator>Family</dc:creator>
  <cp:lastModifiedBy>Family</cp:lastModifiedBy>
  <cp:revision>17</cp:revision>
  <dcterms:created xsi:type="dcterms:W3CDTF">2019-04-28T07:02:22Z</dcterms:created>
  <dcterms:modified xsi:type="dcterms:W3CDTF">2019-06-12T16:10:01Z</dcterms:modified>
  <cp:contentStatus/>
</cp:coreProperties>
</file>