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35" y="-8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dpis a 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–Janko Hraško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„Sem zadajte citáciu.“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citá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–Janko Hraško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„Sem zadajte citáciu.“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na šír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na šírku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Text názvu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-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zlin.eu/pralesnicka-strasna/" TargetMode="External"/><Relationship Id="rId2" Type="http://schemas.openxmlformats.org/officeDocument/2006/relationships/hyperlink" Target="https://cs.wikipedia.org/wiki/Pralesni%C4%8Dka_stra%C5%A1n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ktuality.sk/clanok/327866/najjedovatejsi-zivocich-sveta-mala-zabka-z-juhoamerickeho-pralesa/" TargetMode="External"/><Relationship Id="rId4" Type="http://schemas.openxmlformats.org/officeDocument/2006/relationships/hyperlink" Target="http://www.compoundchem.com/wp-content/uploads/2017/09/The-Chemistry-of-Poison-Frogs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8230592" y="9245599"/>
            <a:ext cx="11684000" cy="508001"/>
          </a:xfrm>
          <a:prstGeom prst="rect">
            <a:avLst/>
          </a:prstGeom>
        </p:spPr>
        <p:txBody>
          <a:bodyPr/>
          <a:lstStyle>
            <a:lvl1pPr>
              <a:defRPr sz="1800" spc="288"/>
            </a:lvl1pPr>
          </a:lstStyle>
          <a:p>
            <a:r>
              <a:rPr lang="sk-SK" dirty="0" smtClean="0"/>
              <a:t>TATIANA </a:t>
            </a:r>
            <a:r>
              <a:rPr lang="sk-SK" dirty="0" err="1" smtClean="0"/>
              <a:t>ONDERčová</a:t>
            </a:r>
            <a:endParaRPr dirty="0"/>
          </a:p>
        </p:txBody>
      </p:sp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0" y="0"/>
            <a:ext cx="11684000" cy="1460500"/>
          </a:xfrm>
          <a:prstGeom prst="rect">
            <a:avLst/>
          </a:prstGeom>
          <a:effectLst>
            <a:outerShdw blurRad="1270000" dist="635000" dir="5400000" rotWithShape="0">
              <a:srgbClr val="000000">
                <a:alpha val="566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>
                <a:solidFill>
                  <a:schemeClr val="accent4">
                    <a:lumOff val="6102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 smtClean="0">
                <a:solidFill>
                  <a:srgbClr val="FFFB00"/>
                </a:solidFill>
              </a:rPr>
              <a:t>Pralesnička</a:t>
            </a:r>
            <a:r>
              <a:rPr lang="sk-SK" dirty="0" smtClean="0">
                <a:solidFill>
                  <a:srgbClr val="FFFB00"/>
                </a:solidFill>
              </a:rPr>
              <a:t/>
            </a:r>
            <a:br>
              <a:rPr lang="sk-SK" dirty="0" smtClean="0">
                <a:solidFill>
                  <a:srgbClr val="FFFB00"/>
                </a:solidFill>
              </a:rPr>
            </a:br>
            <a:r>
              <a:rPr dirty="0" smtClean="0"/>
              <a:t> </a:t>
            </a:r>
            <a:r>
              <a:rPr dirty="0" err="1">
                <a:solidFill>
                  <a:srgbClr val="FFFB00"/>
                </a:solidFill>
              </a:rPr>
              <a:t>strašná</a:t>
            </a:r>
            <a:endParaRPr dirty="0">
              <a:solidFill>
                <a:srgbClr val="FFFB00"/>
              </a:solidFill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-6531048" y="1852464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 defTabSz="543305">
              <a:defRPr sz="2325" cap="all" spc="37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Phyllobates</a:t>
            </a:r>
            <a:r>
              <a:rPr dirty="0"/>
              <a:t> </a:t>
            </a:r>
            <a:r>
              <a:rPr dirty="0" err="1"/>
              <a:t>terribilis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998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Charakteristika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660400" y="1683080"/>
            <a:ext cx="11684000" cy="7249519"/>
          </a:xfrm>
          <a:prstGeom prst="rect">
            <a:avLst/>
          </a:prstGeom>
        </p:spPr>
        <p:txBody>
          <a:bodyPr lIns="25400" tIns="25400" rIns="25400" bIns="25400">
            <a:normAutofit lnSpcReduction="10000"/>
          </a:bodyPr>
          <a:lstStyle/>
          <a:p>
            <a:pPr marL="0" indent="0" defTabSz="572516">
              <a:spcBef>
                <a:spcPts val="4100"/>
              </a:spcBef>
              <a:buSzTx/>
              <a:buNone/>
              <a:defRPr sz="2940"/>
            </a:pPr>
            <a:r>
              <a:rPr dirty="0" err="1">
                <a:solidFill>
                  <a:srgbClr val="FF7E79"/>
                </a:solidFill>
                <a:latin typeface="Avenir Heavy"/>
                <a:ea typeface="Avenir Heavy"/>
                <a:cs typeface="Avenir Heavy"/>
                <a:sym typeface="Avenir Heavy"/>
              </a:rPr>
              <a:t>Pralesnička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>
                <a:solidFill>
                  <a:srgbClr val="FF7E79"/>
                </a:solidFill>
                <a:latin typeface="Avenir Heavy"/>
                <a:ea typeface="Avenir Heavy"/>
                <a:cs typeface="Avenir Heavy"/>
                <a:sym typeface="Avenir Heavy"/>
              </a:rPr>
              <a:t>strašná</a:t>
            </a:r>
            <a:r>
              <a:rPr dirty="0"/>
              <a:t> </a:t>
            </a:r>
            <a:r>
              <a:rPr dirty="0" err="1"/>
              <a:t>či</a:t>
            </a:r>
            <a:r>
              <a:rPr dirty="0"/>
              <a:t> </a:t>
            </a:r>
            <a:r>
              <a:rPr dirty="0" err="1">
                <a:solidFill>
                  <a:srgbClr val="FF7E79"/>
                </a:solidFill>
                <a:latin typeface="Avenir Heavy"/>
                <a:ea typeface="Avenir Heavy"/>
                <a:cs typeface="Avenir Heavy"/>
                <a:sym typeface="Avenir Heavy"/>
              </a:rPr>
              <a:t>pralesnička</a:t>
            </a:r>
            <a:r>
              <a:rPr dirty="0">
                <a:solidFill>
                  <a:srgbClr val="FF7E79"/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>
                <a:solidFill>
                  <a:srgbClr val="FF7E79"/>
                </a:solidFill>
                <a:latin typeface="Avenir Heavy"/>
                <a:ea typeface="Avenir Heavy"/>
                <a:cs typeface="Avenir Heavy"/>
                <a:sym typeface="Avenir Heavy"/>
              </a:rPr>
              <a:t>zlatá</a:t>
            </a:r>
            <a:r>
              <a:rPr dirty="0">
                <a:solidFill>
                  <a:srgbClr val="FF7E79"/>
                </a:solidFill>
              </a:rPr>
              <a:t> </a:t>
            </a:r>
            <a:r>
              <a:rPr dirty="0"/>
              <a:t>je </a:t>
            </a:r>
            <a:r>
              <a:rPr dirty="0" err="1"/>
              <a:t>malá</a:t>
            </a:r>
            <a:r>
              <a:rPr dirty="0"/>
              <a:t>, </a:t>
            </a:r>
            <a:r>
              <a:rPr dirty="0" err="1"/>
              <a:t>zelená</a:t>
            </a:r>
            <a:r>
              <a:rPr dirty="0"/>
              <a:t> </a:t>
            </a:r>
            <a:r>
              <a:rPr dirty="0" err="1"/>
              <a:t>alebo</a:t>
            </a:r>
            <a:r>
              <a:rPr dirty="0"/>
              <a:t> </a:t>
            </a:r>
            <a:r>
              <a:rPr dirty="0" err="1"/>
              <a:t>žlto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</a:t>
            </a:r>
            <a:r>
              <a:rPr dirty="0" err="1"/>
              <a:t>oranžovo</a:t>
            </a:r>
            <a:r>
              <a:rPr dirty="0"/>
              <a:t> </a:t>
            </a:r>
            <a:r>
              <a:rPr dirty="0" err="1"/>
              <a:t>sfarbená</a:t>
            </a:r>
            <a:r>
              <a:rPr dirty="0"/>
              <a:t>, </a:t>
            </a:r>
            <a:r>
              <a:rPr dirty="0" err="1"/>
              <a:t>vzrastom</a:t>
            </a:r>
            <a:r>
              <a:rPr dirty="0"/>
              <a:t> </a:t>
            </a:r>
            <a:r>
              <a:rPr dirty="0" err="1"/>
              <a:t>najväčšia</a:t>
            </a:r>
            <a:r>
              <a:rPr dirty="0"/>
              <a:t> </a:t>
            </a:r>
            <a:r>
              <a:rPr dirty="0" err="1"/>
              <a:t>žaba</a:t>
            </a:r>
            <a:r>
              <a:rPr dirty="0"/>
              <a:t> z </a:t>
            </a:r>
            <a:r>
              <a:rPr dirty="0" err="1"/>
              <a:t>čeľade</a:t>
            </a:r>
            <a:r>
              <a:rPr dirty="0"/>
              <a:t> </a:t>
            </a:r>
            <a:r>
              <a:rPr dirty="0" err="1"/>
              <a:t>pralesničkovité</a:t>
            </a:r>
            <a:r>
              <a:rPr dirty="0"/>
              <a:t>.</a:t>
            </a:r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dirty="0"/>
              <a:t> </a:t>
            </a:r>
            <a:r>
              <a:rPr dirty="0" err="1"/>
              <a:t>dorastá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do 5.5 cm, </a:t>
            </a:r>
            <a:r>
              <a:rPr dirty="0" err="1"/>
              <a:t>samičky</a:t>
            </a:r>
            <a:r>
              <a:rPr dirty="0"/>
              <a:t> </a:t>
            </a:r>
            <a:r>
              <a:rPr dirty="0" err="1"/>
              <a:t>sú</a:t>
            </a:r>
            <a:r>
              <a:rPr dirty="0"/>
              <a:t> </a:t>
            </a:r>
            <a:r>
              <a:rPr dirty="0" err="1"/>
              <a:t>vždy</a:t>
            </a:r>
            <a:r>
              <a:rPr dirty="0"/>
              <a:t> </a:t>
            </a:r>
            <a:r>
              <a:rPr dirty="0" err="1" smtClean="0"/>
              <a:t>väčšie</a:t>
            </a:r>
            <a:r>
              <a:rPr lang="sk-SK" dirty="0" smtClean="0"/>
              <a:t>,</a:t>
            </a:r>
            <a:endParaRPr dirty="0"/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dirty="0"/>
              <a:t> </a:t>
            </a:r>
            <a:r>
              <a:rPr dirty="0" err="1"/>
              <a:t>biotop</a:t>
            </a:r>
            <a:r>
              <a:rPr dirty="0"/>
              <a:t> - </a:t>
            </a:r>
            <a:r>
              <a:rPr dirty="0" err="1"/>
              <a:t>vlhké</a:t>
            </a:r>
            <a:r>
              <a:rPr dirty="0"/>
              <a:t> </a:t>
            </a:r>
            <a:r>
              <a:rPr dirty="0" err="1" smtClean="0"/>
              <a:t>lesy</a:t>
            </a:r>
            <a:r>
              <a:rPr lang="sk-SK" dirty="0" smtClean="0"/>
              <a:t>,</a:t>
            </a:r>
            <a:endParaRPr dirty="0"/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dirty="0"/>
              <a:t> </a:t>
            </a:r>
            <a:r>
              <a:rPr dirty="0" err="1"/>
              <a:t>potrava</a:t>
            </a:r>
            <a:r>
              <a:rPr dirty="0"/>
              <a:t> - </a:t>
            </a:r>
            <a:r>
              <a:rPr dirty="0" err="1" smtClean="0"/>
              <a:t>mravce</a:t>
            </a:r>
            <a:r>
              <a:rPr dirty="0"/>
              <a:t>, </a:t>
            </a:r>
            <a:r>
              <a:rPr dirty="0" err="1"/>
              <a:t>pavúky</a:t>
            </a:r>
            <a:r>
              <a:rPr dirty="0"/>
              <a:t>, </a:t>
            </a:r>
            <a:r>
              <a:rPr dirty="0" err="1" smtClean="0"/>
              <a:t>termiti</a:t>
            </a:r>
            <a:r>
              <a:rPr lang="sk-SK" dirty="0" smtClean="0"/>
              <a:t>,</a:t>
            </a:r>
            <a:endParaRPr dirty="0"/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dirty="0"/>
              <a:t> </a:t>
            </a:r>
            <a:r>
              <a:rPr dirty="0" err="1"/>
              <a:t>výrazné</a:t>
            </a:r>
            <a:r>
              <a:rPr dirty="0"/>
              <a:t> </a:t>
            </a:r>
            <a:r>
              <a:rPr dirty="0" err="1"/>
              <a:t>sfarbenie</a:t>
            </a:r>
            <a:r>
              <a:rPr dirty="0"/>
              <a:t> </a:t>
            </a:r>
            <a:r>
              <a:rPr dirty="0" err="1"/>
              <a:t>ako</a:t>
            </a:r>
            <a:r>
              <a:rPr dirty="0"/>
              <a:t> </a:t>
            </a:r>
            <a:r>
              <a:rPr dirty="0" err="1"/>
              <a:t>varovanie</a:t>
            </a:r>
            <a:r>
              <a:rPr dirty="0"/>
              <a:t> </a:t>
            </a:r>
            <a:r>
              <a:rPr dirty="0" err="1"/>
              <a:t>pred</a:t>
            </a:r>
            <a:r>
              <a:rPr dirty="0"/>
              <a:t> </a:t>
            </a:r>
            <a:r>
              <a:rPr dirty="0" err="1"/>
              <a:t>svojou</a:t>
            </a:r>
            <a:r>
              <a:rPr dirty="0"/>
              <a:t> </a:t>
            </a:r>
            <a:r>
              <a:rPr dirty="0" err="1" smtClean="0"/>
              <a:t>jedovatosťou</a:t>
            </a:r>
            <a:r>
              <a:rPr lang="sk-SK" dirty="0" smtClean="0"/>
              <a:t>,</a:t>
            </a:r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lang="sk-SK" dirty="0" smtClean="0"/>
              <a:t>toxické výlučky dokážu odrovnať ľudské srdce v priebehu niekoľkých minút,</a:t>
            </a:r>
            <a:endParaRPr dirty="0"/>
          </a:p>
          <a:p>
            <a:pPr marL="472948" indent="-136906" defTabSz="572516">
              <a:spcBef>
                <a:spcPts val="4100"/>
              </a:spcBef>
              <a:buSzPct val="43000"/>
              <a:buBlip>
                <a:blip r:embed="rId2"/>
              </a:buBlip>
              <a:defRPr sz="2842"/>
            </a:pPr>
            <a:r>
              <a:rPr dirty="0"/>
              <a:t> </a:t>
            </a:r>
            <a:r>
              <a:rPr dirty="0" err="1"/>
              <a:t>od</a:t>
            </a:r>
            <a:r>
              <a:rPr dirty="0"/>
              <a:t> </a:t>
            </a:r>
            <a:r>
              <a:rPr dirty="0" err="1"/>
              <a:t>iných</a:t>
            </a:r>
            <a:r>
              <a:rPr dirty="0"/>
              <a:t> </a:t>
            </a:r>
            <a:r>
              <a:rPr dirty="0" err="1"/>
              <a:t>pralesničiek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odlišuje</a:t>
            </a:r>
            <a:r>
              <a:rPr dirty="0"/>
              <a:t> </a:t>
            </a:r>
            <a:r>
              <a:rPr dirty="0" err="1"/>
              <a:t>kostnatou</a:t>
            </a:r>
            <a:r>
              <a:rPr dirty="0"/>
              <a:t> </a:t>
            </a:r>
            <a:r>
              <a:rPr dirty="0" err="1"/>
              <a:t>doštičkou</a:t>
            </a:r>
            <a:r>
              <a:rPr dirty="0"/>
              <a:t> v </a:t>
            </a:r>
            <a:r>
              <a:rPr dirty="0" err="1"/>
              <a:t>dolnej</a:t>
            </a:r>
            <a:r>
              <a:rPr dirty="0"/>
              <a:t> </a:t>
            </a:r>
            <a:r>
              <a:rPr dirty="0" err="1"/>
              <a:t>čeľusti</a:t>
            </a:r>
            <a:r>
              <a:rPr dirty="0"/>
              <a:t>, </a:t>
            </a:r>
            <a:r>
              <a:rPr dirty="0" err="1"/>
              <a:t>ktorá</a:t>
            </a:r>
            <a:r>
              <a:rPr dirty="0"/>
              <a:t> </a:t>
            </a:r>
            <a:r>
              <a:rPr dirty="0" err="1"/>
              <a:t>pripomína</a:t>
            </a:r>
            <a:r>
              <a:rPr dirty="0"/>
              <a:t> </a:t>
            </a:r>
            <a:r>
              <a:rPr dirty="0" err="1" smtClean="0"/>
              <a:t>zuby</a:t>
            </a:r>
            <a:r>
              <a:rPr lang="sk-SK" dirty="0" smtClean="0"/>
              <a:t>.</a:t>
            </a:r>
            <a:endParaRPr dirty="0"/>
          </a:p>
        </p:txBody>
      </p:sp>
      <p:pic>
        <p:nvPicPr>
          <p:cNvPr id="8194" name="Picture 2" descr="VÃ½sledok vyhÄ¾adÃ¡vania obrÃ¡zkov pre dopyt pralesniÄka straÅ¡n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0672" y="3364632"/>
            <a:ext cx="3371975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660400" y="513818"/>
            <a:ext cx="7520561" cy="87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3991" indent="-128523" defTabSz="537463"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dirty="0"/>
              <a:t> </a:t>
            </a:r>
            <a:r>
              <a:rPr dirty="0" err="1"/>
              <a:t>veľmi</a:t>
            </a:r>
            <a:r>
              <a:rPr dirty="0"/>
              <a:t> </a:t>
            </a:r>
            <a:r>
              <a:rPr dirty="0" err="1"/>
              <a:t>šikovný</a:t>
            </a:r>
            <a:r>
              <a:rPr dirty="0"/>
              <a:t> </a:t>
            </a:r>
            <a:r>
              <a:rPr dirty="0" err="1" smtClean="0"/>
              <a:t>lovec</a:t>
            </a:r>
            <a:r>
              <a:rPr lang="sk-SK" dirty="0" smtClean="0"/>
              <a:t>,</a:t>
            </a:r>
          </a:p>
          <a:p>
            <a:pPr marL="443991" indent="-128523" defTabSz="537463">
              <a:lnSpc>
                <a:spcPct val="120000"/>
              </a:lnSpc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lang="sk-SK" dirty="0" smtClean="0"/>
              <a:t>druh tejto žaby je ohrozený,                                             ich počet neustále klesá,</a:t>
            </a:r>
            <a:endParaRPr dirty="0"/>
          </a:p>
          <a:p>
            <a:pPr marL="443991" indent="-128523" defTabSz="537463"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dirty="0"/>
              <a:t> </a:t>
            </a:r>
            <a:r>
              <a:rPr dirty="0" err="1"/>
              <a:t>považovaná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jednu</a:t>
            </a:r>
            <a:r>
              <a:rPr dirty="0"/>
              <a:t> z </a:t>
            </a:r>
            <a:r>
              <a:rPr dirty="0" err="1"/>
              <a:t>najinteligentnejších</a:t>
            </a:r>
            <a:r>
              <a:rPr dirty="0"/>
              <a:t> </a:t>
            </a:r>
            <a:r>
              <a:rPr dirty="0" err="1" smtClean="0"/>
              <a:t>žiab</a:t>
            </a:r>
            <a:r>
              <a:rPr lang="sk-SK" dirty="0" smtClean="0"/>
              <a:t>,</a:t>
            </a:r>
            <a:endParaRPr dirty="0"/>
          </a:p>
          <a:p>
            <a:pPr marL="443991" indent="-128523" defTabSz="537463"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dirty="0"/>
              <a:t>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žije</a:t>
            </a:r>
            <a:r>
              <a:rPr dirty="0"/>
              <a:t> v </a:t>
            </a:r>
            <a:r>
              <a:rPr dirty="0" err="1"/>
              <a:t>skupine</a:t>
            </a:r>
            <a:r>
              <a:rPr dirty="0"/>
              <a:t> </a:t>
            </a:r>
            <a:r>
              <a:rPr dirty="0"/>
              <a:t>4-7 </a:t>
            </a:r>
            <a:r>
              <a:rPr dirty="0" err="1"/>
              <a:t>jedincov</a:t>
            </a:r>
            <a:r>
              <a:rPr dirty="0"/>
              <a:t>, s </a:t>
            </a:r>
            <a:r>
              <a:rPr dirty="0" err="1"/>
              <a:t>ktorými</a:t>
            </a:r>
            <a:r>
              <a:rPr dirty="0"/>
              <a:t> </a:t>
            </a:r>
            <a:r>
              <a:rPr dirty="0" err="1"/>
              <a:t>komunikujú</a:t>
            </a:r>
            <a:r>
              <a:rPr dirty="0"/>
              <a:t> </a:t>
            </a:r>
            <a:r>
              <a:rPr dirty="0" err="1"/>
              <a:t>volaním</a:t>
            </a:r>
            <a:r>
              <a:rPr dirty="0"/>
              <a:t> a </a:t>
            </a:r>
            <a:r>
              <a:rPr dirty="0" err="1" smtClean="0"/>
              <a:t>gestami</a:t>
            </a:r>
            <a:r>
              <a:rPr lang="sk-SK" dirty="0" smtClean="0"/>
              <a:t>,</a:t>
            </a:r>
            <a:endParaRPr dirty="0"/>
          </a:p>
          <a:p>
            <a:pPr marL="443991" indent="-128523" defTabSz="537463"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dirty="0"/>
              <a:t> </a:t>
            </a:r>
            <a:r>
              <a:rPr dirty="0" err="1"/>
              <a:t>behom</a:t>
            </a:r>
            <a:r>
              <a:rPr dirty="0"/>
              <a:t> </a:t>
            </a:r>
            <a:r>
              <a:rPr dirty="0" err="1"/>
              <a:t>rozmnožovania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partneri</a:t>
            </a:r>
            <a:r>
              <a:rPr dirty="0"/>
              <a:t> </a:t>
            </a:r>
            <a:r>
              <a:rPr dirty="0" err="1"/>
              <a:t>navzájom</a:t>
            </a:r>
            <a:r>
              <a:rPr dirty="0"/>
              <a:t> </a:t>
            </a:r>
            <a:r>
              <a:rPr dirty="0" err="1"/>
              <a:t>hladia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hlave</a:t>
            </a:r>
            <a:r>
              <a:rPr dirty="0"/>
              <a:t>, </a:t>
            </a:r>
            <a:r>
              <a:rPr dirty="0" err="1"/>
              <a:t>bokoch</a:t>
            </a:r>
            <a:r>
              <a:rPr dirty="0"/>
              <a:t> a </a:t>
            </a:r>
            <a:r>
              <a:rPr dirty="0" err="1"/>
              <a:t>kloakálnej</a:t>
            </a:r>
            <a:r>
              <a:rPr dirty="0"/>
              <a:t> </a:t>
            </a:r>
            <a:r>
              <a:rPr dirty="0" err="1" smtClean="0"/>
              <a:t>oblasti</a:t>
            </a:r>
            <a:r>
              <a:rPr lang="sk-SK" dirty="0" smtClean="0"/>
              <a:t>,</a:t>
            </a:r>
            <a:endParaRPr dirty="0"/>
          </a:p>
          <a:p>
            <a:pPr marL="443991" indent="-128523" defTabSz="537463">
              <a:spcBef>
                <a:spcPts val="3800"/>
              </a:spcBef>
              <a:buSzPct val="43000"/>
              <a:buBlip>
                <a:blip r:embed="rId2"/>
              </a:buBlip>
              <a:defRPr sz="3220"/>
            </a:pPr>
            <a:r>
              <a:rPr dirty="0"/>
              <a:t> je </a:t>
            </a:r>
            <a:r>
              <a:rPr dirty="0" err="1"/>
              <a:t>starostlivým</a:t>
            </a:r>
            <a:r>
              <a:rPr dirty="0"/>
              <a:t> </a:t>
            </a:r>
            <a:r>
              <a:rPr dirty="0" err="1" smtClean="0"/>
              <a:t>rodičom</a:t>
            </a:r>
            <a:r>
              <a:rPr lang="sk-SK" dirty="0" smtClean="0"/>
              <a:t>,</a:t>
            </a:r>
            <a:endParaRPr dirty="0"/>
          </a:p>
        </p:txBody>
      </p:sp>
      <p:pic>
        <p:nvPicPr>
          <p:cNvPr id="148" name="4768173508_12ed0ce421_b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42360" y="340296"/>
            <a:ext cx="3025726" cy="2018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rcRect t="11687"/>
          <a:stretch>
            <a:fillRect/>
          </a:stretch>
        </p:blipFill>
        <p:spPr>
          <a:xfrm>
            <a:off x="9344852" y="1492424"/>
            <a:ext cx="3659948" cy="485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f"/>
          <p:cNvPicPr>
            <a:picLocks noChangeAspect="1"/>
          </p:cNvPicPr>
          <p:nvPr/>
        </p:nvPicPr>
        <p:blipFill>
          <a:blip r:embed="rId5" cstate="print">
            <a:extLst/>
          </a:blip>
          <a:srcRect b="6644"/>
          <a:stretch>
            <a:fillRect/>
          </a:stretch>
        </p:blipFill>
        <p:spPr>
          <a:xfrm>
            <a:off x="7798544" y="6821016"/>
            <a:ext cx="4250714" cy="2658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49023" y="639796"/>
            <a:ext cx="5080001" cy="945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Výskyt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sz="half" idx="1"/>
          </p:nvPr>
        </p:nvSpPr>
        <p:spPr>
          <a:xfrm>
            <a:off x="449023" y="1592015"/>
            <a:ext cx="5080001" cy="7730464"/>
          </a:xfrm>
          <a:prstGeom prst="rect">
            <a:avLst/>
          </a:prstGeom>
        </p:spPr>
        <p:txBody>
          <a:bodyPr anchor="t"/>
          <a:lstStyle/>
          <a:p>
            <a:pPr marL="0" indent="0" defTabSz="531622">
              <a:spcBef>
                <a:spcPts val="2900"/>
              </a:spcBef>
              <a:buSzTx/>
              <a:buNone/>
              <a:defRPr sz="2548"/>
            </a:pPr>
            <a:r>
              <a:rPr dirty="0" err="1"/>
              <a:t>Pralesnička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</a:t>
            </a:r>
            <a:r>
              <a:rPr dirty="0" err="1"/>
              <a:t>vyskytuje</a:t>
            </a:r>
            <a:r>
              <a:rPr dirty="0"/>
              <a:t> v </a:t>
            </a:r>
            <a:r>
              <a:rPr dirty="0" err="1"/>
              <a:t>oblasti</a:t>
            </a:r>
            <a:r>
              <a:rPr dirty="0"/>
              <a:t> </a:t>
            </a:r>
            <a:r>
              <a:rPr dirty="0" err="1"/>
              <a:t>západnej</a:t>
            </a:r>
            <a:r>
              <a:rPr dirty="0"/>
              <a:t> </a:t>
            </a:r>
            <a:r>
              <a:rPr dirty="0" err="1"/>
              <a:t>Kolumbie</a:t>
            </a:r>
            <a:r>
              <a:rPr dirty="0"/>
              <a:t>.</a:t>
            </a:r>
          </a:p>
          <a:p>
            <a:pPr marL="0" indent="0" defTabSz="531622">
              <a:spcBef>
                <a:spcPts val="2900"/>
              </a:spcBef>
              <a:buSzTx/>
              <a:buNone/>
              <a:defRPr sz="2548"/>
            </a:pPr>
            <a:r>
              <a:rPr dirty="0" err="1"/>
              <a:t>Vyskytuje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v 3 </a:t>
            </a:r>
            <a:r>
              <a:rPr dirty="0" err="1"/>
              <a:t>rôznych</a:t>
            </a:r>
            <a:r>
              <a:rPr dirty="0"/>
              <a:t> </a:t>
            </a:r>
            <a:r>
              <a:rPr dirty="0" err="1"/>
              <a:t>variantách</a:t>
            </a:r>
            <a:r>
              <a:rPr dirty="0"/>
              <a:t>: </a:t>
            </a:r>
          </a:p>
          <a:p>
            <a:pPr marL="208026" indent="-208026" defTabSz="531622">
              <a:spcBef>
                <a:spcPts val="2900"/>
              </a:spcBef>
              <a:buSzPct val="43000"/>
              <a:buBlip>
                <a:blip r:embed="rId2"/>
              </a:buBlip>
              <a:defRPr sz="2093"/>
            </a:pPr>
            <a:r>
              <a:rPr dirty="0" err="1">
                <a:solidFill>
                  <a:srgbClr val="9BFFA3"/>
                </a:solidFill>
                <a:latin typeface="Avenir Heavy"/>
                <a:ea typeface="Avenir Heavy"/>
                <a:cs typeface="Avenir Heavy"/>
                <a:sym typeface="Avenir Heavy"/>
              </a:rPr>
              <a:t>Mätovo</a:t>
            </a:r>
            <a:r>
              <a:rPr dirty="0">
                <a:solidFill>
                  <a:srgbClr val="9BFFA3"/>
                </a:solidFill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>
                <a:solidFill>
                  <a:srgbClr val="9BFFA3"/>
                </a:solidFill>
                <a:latin typeface="Avenir Heavy"/>
                <a:ea typeface="Avenir Heavy"/>
                <a:cs typeface="Avenir Heavy"/>
                <a:sym typeface="Avenir Heavy"/>
              </a:rPr>
              <a:t>zelená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/>
              <a:t>(</a:t>
            </a:r>
            <a:r>
              <a:rPr dirty="0" err="1"/>
              <a:t>najčastejšie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území</a:t>
            </a:r>
            <a:r>
              <a:rPr dirty="0"/>
              <a:t> La Brea) forma </a:t>
            </a:r>
            <a:r>
              <a:rPr dirty="0" err="1"/>
              <a:t>najčastejšie</a:t>
            </a:r>
            <a:r>
              <a:rPr dirty="0"/>
              <a:t> </a:t>
            </a:r>
            <a:r>
              <a:rPr dirty="0" err="1"/>
              <a:t>chovaná</a:t>
            </a:r>
            <a:r>
              <a:rPr dirty="0"/>
              <a:t> v </a:t>
            </a:r>
            <a:r>
              <a:rPr dirty="0" err="1"/>
              <a:t>zajatí</a:t>
            </a:r>
            <a:r>
              <a:rPr dirty="0"/>
              <a:t>; </a:t>
            </a:r>
            <a:r>
              <a:rPr dirty="0" err="1"/>
              <a:t>majú</a:t>
            </a:r>
            <a:r>
              <a:rPr dirty="0"/>
              <a:t> </a:t>
            </a:r>
            <a:r>
              <a:rPr dirty="0" err="1"/>
              <a:t>svetlo</a:t>
            </a:r>
            <a:r>
              <a:rPr dirty="0"/>
              <a:t> </a:t>
            </a:r>
            <a:r>
              <a:rPr dirty="0" err="1"/>
              <a:t>zelenú</a:t>
            </a:r>
            <a:r>
              <a:rPr dirty="0"/>
              <a:t>, </a:t>
            </a:r>
            <a:r>
              <a:rPr dirty="0" err="1"/>
              <a:t>kovovú</a:t>
            </a:r>
            <a:r>
              <a:rPr dirty="0"/>
              <a:t>, </a:t>
            </a:r>
            <a:r>
              <a:rPr dirty="0" err="1"/>
              <a:t>či</a:t>
            </a:r>
            <a:r>
              <a:rPr dirty="0"/>
              <a:t> </a:t>
            </a:r>
            <a:r>
              <a:rPr dirty="0" err="1"/>
              <a:t>bielu</a:t>
            </a:r>
            <a:r>
              <a:rPr dirty="0"/>
              <a:t> </a:t>
            </a:r>
            <a:r>
              <a:rPr dirty="0" err="1" smtClean="0"/>
              <a:t>farbu</a:t>
            </a:r>
            <a:r>
              <a:rPr lang="sk-SK" dirty="0" smtClean="0"/>
              <a:t>,</a:t>
            </a:r>
            <a:endParaRPr dirty="0"/>
          </a:p>
          <a:p>
            <a:pPr marL="208026" indent="-208026" defTabSz="531622">
              <a:spcBef>
                <a:spcPts val="2900"/>
              </a:spcBef>
              <a:buSzPct val="43000"/>
              <a:buBlip>
                <a:blip r:embed="rId2"/>
              </a:buBlip>
              <a:defRPr sz="2093">
                <a:solidFill>
                  <a:srgbClr val="FFEE3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Žltá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(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územie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Quebrada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Guayabo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) forma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sa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stala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dôvodom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anglického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pomenovania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druhu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- Golden Poison Frog;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môžu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byť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pastelovo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žlté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až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tmavé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či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zlatisté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žlté</a:t>
            </a:r>
            <a:r>
              <a:rPr lang="sk-SK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,</a:t>
            </a:r>
            <a:endParaRPr dirty="0">
              <a:solidFill>
                <a:srgbClr val="FFFFFF"/>
              </a:solidFill>
              <a:latin typeface="+mn-lt"/>
              <a:ea typeface="+mn-ea"/>
              <a:cs typeface="+mn-cs"/>
              <a:sym typeface="Avenir Light"/>
            </a:endParaRPr>
          </a:p>
          <a:p>
            <a:pPr marL="208026" indent="-208026" defTabSz="531622">
              <a:spcBef>
                <a:spcPts val="2900"/>
              </a:spcBef>
              <a:buSzPct val="43000"/>
              <a:buBlip>
                <a:blip r:embed="rId2"/>
              </a:buBlip>
              <a:defRPr sz="2093">
                <a:solidFill>
                  <a:srgbClr val="FFEE3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E98700"/>
                </a:solidFill>
              </a:rPr>
              <a:t>Oranžová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forma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nie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je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až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tak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častá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;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kovovo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oranžové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alebo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žltooranžové</a:t>
            </a:r>
            <a:r>
              <a:rPr dirty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sfarbenie</a:t>
            </a:r>
            <a:r>
              <a:rPr lang="sk-SK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rPr>
              <a:t>.</a:t>
            </a:r>
            <a:endParaRPr dirty="0">
              <a:solidFill>
                <a:srgbClr val="FFFFFF"/>
              </a:solidFill>
              <a:latin typeface="+mn-lt"/>
              <a:ea typeface="+mn-ea"/>
              <a:cs typeface="+mn-cs"/>
              <a:sym typeface="Avenir Light"/>
            </a:endParaRPr>
          </a:p>
        </p:txBody>
      </p:sp>
      <p:pic>
        <p:nvPicPr>
          <p:cNvPr id="154" name="Snímka obrazovky 2017-11-06 o 21.54.25.png"/>
          <p:cNvPicPr>
            <a:picLocks noChangeAspect="1"/>
          </p:cNvPicPr>
          <p:nvPr/>
        </p:nvPicPr>
        <p:blipFill>
          <a:blip r:embed="rId3" cstate="print">
            <a:extLst/>
          </a:blip>
          <a:srcRect l="5006" r="419"/>
          <a:stretch>
            <a:fillRect/>
          </a:stretch>
        </p:blipFill>
        <p:spPr>
          <a:xfrm>
            <a:off x="5712988" y="19050"/>
            <a:ext cx="7270513" cy="971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rcRect l="20351" t="15398" r="20351" b="30976"/>
          <a:stretch>
            <a:fillRect/>
          </a:stretch>
        </p:blipFill>
        <p:spPr>
          <a:xfrm>
            <a:off x="6667134" y="8948432"/>
            <a:ext cx="637207" cy="43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tiff"/>
          <p:cNvPicPr>
            <a:picLocks noChangeAspect="1"/>
          </p:cNvPicPr>
          <p:nvPr/>
        </p:nvPicPr>
        <p:blipFill>
          <a:blip r:embed="rId5" cstate="print">
            <a:extLst/>
          </a:blip>
          <a:srcRect l="1402" t="2219" r="42837" b="24478"/>
          <a:stretch>
            <a:fillRect/>
          </a:stretch>
        </p:blipFill>
        <p:spPr>
          <a:xfrm rot="21600000">
            <a:off x="7089388" y="8068231"/>
            <a:ext cx="630836" cy="466573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 t="9564"/>
          <a:stretch>
            <a:fillRect/>
          </a:stretch>
        </p:blipFill>
        <p:spPr>
          <a:xfrm>
            <a:off x="381048" y="595960"/>
            <a:ext cx="5157756" cy="353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rcRect r="20559"/>
          <a:stretch>
            <a:fillRect/>
          </a:stretch>
        </p:blipFill>
        <p:spPr>
          <a:xfrm rot="21600000">
            <a:off x="4746747" y="3110309"/>
            <a:ext cx="4988457" cy="3532902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pic>
        <p:nvPicPr>
          <p:cNvPr id="160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rcRect t="17516" b="11367"/>
          <a:stretch>
            <a:fillRect/>
          </a:stretch>
        </p:blipFill>
        <p:spPr>
          <a:xfrm>
            <a:off x="7758585" y="5976019"/>
            <a:ext cx="4976411" cy="3538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JED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idx="1"/>
          </p:nvPr>
        </p:nvSpPr>
        <p:spPr>
          <a:xfrm>
            <a:off x="6214694" y="690168"/>
            <a:ext cx="6566460" cy="8373265"/>
          </a:xfrm>
          <a:prstGeom prst="rect">
            <a:avLst/>
          </a:prstGeom>
        </p:spPr>
        <p:txBody>
          <a:bodyPr/>
          <a:lstStyle/>
          <a:p>
            <a:pPr marL="0" indent="0" defTabSz="490727">
              <a:spcBef>
                <a:spcPts val="3500"/>
              </a:spcBef>
              <a:buSzTx/>
              <a:buNone/>
              <a:defRPr sz="3024"/>
            </a:pPr>
            <a:r>
              <a:rPr dirty="0" err="1"/>
              <a:t>Koža</a:t>
            </a:r>
            <a:r>
              <a:rPr dirty="0"/>
              <a:t> </a:t>
            </a:r>
            <a:r>
              <a:rPr dirty="0" err="1"/>
              <a:t>pralesničky</a:t>
            </a:r>
            <a:r>
              <a:rPr dirty="0"/>
              <a:t> je </a:t>
            </a:r>
            <a:r>
              <a:rPr dirty="0" err="1"/>
              <a:t>nasýtená</a:t>
            </a:r>
            <a:r>
              <a:rPr dirty="0"/>
              <a:t> </a:t>
            </a: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alkaliodným</a:t>
            </a:r>
            <a:r>
              <a:rPr dirty="0"/>
              <a:t> </a:t>
            </a:r>
            <a:r>
              <a:rPr dirty="0" err="1"/>
              <a:t>jedom</a:t>
            </a:r>
            <a:r>
              <a:rPr dirty="0"/>
              <a:t>, </a:t>
            </a:r>
            <a:r>
              <a:rPr dirty="0" err="1"/>
              <a:t>ktorý</a:t>
            </a:r>
            <a:r>
              <a:rPr dirty="0"/>
              <a:t> je </a:t>
            </a:r>
            <a:r>
              <a:rPr dirty="0" err="1"/>
              <a:t>jedným</a:t>
            </a:r>
            <a:r>
              <a:rPr dirty="0"/>
              <a:t> z </a:t>
            </a:r>
            <a:r>
              <a:rPr dirty="0" err="1"/>
              <a:t>najnebezpečnejších</a:t>
            </a:r>
            <a:r>
              <a:rPr dirty="0"/>
              <a:t> </a:t>
            </a:r>
            <a:r>
              <a:rPr dirty="0" err="1"/>
              <a:t>jedov</a:t>
            </a:r>
            <a:r>
              <a:rPr dirty="0"/>
              <a:t> </a:t>
            </a:r>
            <a:r>
              <a:rPr dirty="0" err="1"/>
              <a:t>vôbec</a:t>
            </a:r>
            <a:r>
              <a:rPr dirty="0"/>
              <a:t> - </a:t>
            </a: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batrachotoxínom</a:t>
            </a:r>
            <a:r>
              <a:rPr dirty="0"/>
              <a:t>.</a:t>
            </a:r>
          </a:p>
          <a:p>
            <a:pPr marL="0" indent="0" defTabSz="490727">
              <a:spcBef>
                <a:spcPts val="3500"/>
              </a:spcBef>
              <a:buSzTx/>
              <a:buNone/>
              <a:defRPr sz="3024"/>
            </a:pPr>
            <a:r>
              <a:rPr dirty="0"/>
              <a:t>Ten </a:t>
            </a:r>
            <a:r>
              <a:rPr dirty="0" err="1"/>
              <a:t>ireverzibilnou</a:t>
            </a:r>
            <a:r>
              <a:rPr dirty="0"/>
              <a:t> </a:t>
            </a:r>
            <a:r>
              <a:rPr dirty="0" err="1"/>
              <a:t>väzbou</a:t>
            </a:r>
            <a:r>
              <a:rPr dirty="0"/>
              <a:t> </a:t>
            </a:r>
            <a:r>
              <a:rPr dirty="0" err="1"/>
              <a:t>sodikových</a:t>
            </a:r>
            <a:r>
              <a:rPr dirty="0"/>
              <a:t> </a:t>
            </a:r>
            <a:r>
              <a:rPr dirty="0" err="1"/>
              <a:t>kanálov</a:t>
            </a:r>
            <a:r>
              <a:rPr dirty="0"/>
              <a:t> v </a:t>
            </a:r>
            <a:r>
              <a:rPr dirty="0" err="1"/>
              <a:t>nervových</a:t>
            </a:r>
            <a:r>
              <a:rPr dirty="0"/>
              <a:t> a </a:t>
            </a:r>
            <a:r>
              <a:rPr dirty="0" err="1"/>
              <a:t>svalových</a:t>
            </a:r>
            <a:r>
              <a:rPr dirty="0"/>
              <a:t> </a:t>
            </a:r>
            <a:r>
              <a:rPr dirty="0" err="1"/>
              <a:t>bunkách</a:t>
            </a:r>
            <a:r>
              <a:rPr dirty="0"/>
              <a:t> </a:t>
            </a:r>
            <a:r>
              <a:rPr dirty="0" err="1"/>
              <a:t>zabraňuje</a:t>
            </a:r>
            <a:r>
              <a:rPr dirty="0"/>
              <a:t> </a:t>
            </a:r>
            <a:r>
              <a:rPr dirty="0" err="1"/>
              <a:t>nervom</a:t>
            </a:r>
            <a:r>
              <a:rPr dirty="0"/>
              <a:t> v </a:t>
            </a:r>
            <a:r>
              <a:rPr dirty="0" err="1"/>
              <a:t>přenášaní</a:t>
            </a:r>
            <a:r>
              <a:rPr dirty="0"/>
              <a:t> </a:t>
            </a:r>
            <a:r>
              <a:rPr dirty="0" err="1"/>
              <a:t>impulzov</a:t>
            </a:r>
            <a:r>
              <a:rPr dirty="0"/>
              <a:t> a </a:t>
            </a:r>
            <a:r>
              <a:rPr dirty="0" err="1"/>
              <a:t>zanecháva</a:t>
            </a:r>
            <a:r>
              <a:rPr dirty="0"/>
              <a:t> </a:t>
            </a:r>
            <a:r>
              <a:rPr dirty="0" err="1"/>
              <a:t>svaly</a:t>
            </a:r>
            <a:r>
              <a:rPr dirty="0"/>
              <a:t> v </a:t>
            </a:r>
            <a:r>
              <a:rPr dirty="0" err="1"/>
              <a:t>neaktívnom</a:t>
            </a:r>
            <a:r>
              <a:rPr dirty="0"/>
              <a:t> stave </a:t>
            </a:r>
            <a:r>
              <a:rPr dirty="0" err="1"/>
              <a:t>skrčené</a:t>
            </a:r>
            <a:r>
              <a:rPr dirty="0"/>
              <a:t>, </a:t>
            </a:r>
            <a:r>
              <a:rPr dirty="0" err="1"/>
              <a:t>čo</a:t>
            </a:r>
            <a:r>
              <a:rPr dirty="0"/>
              <a:t> </a:t>
            </a:r>
            <a:r>
              <a:rPr dirty="0" err="1"/>
              <a:t>môže</a:t>
            </a:r>
            <a:r>
              <a:rPr dirty="0"/>
              <a:t> </a:t>
            </a:r>
            <a:r>
              <a:rPr dirty="0" err="1"/>
              <a:t>viesť</a:t>
            </a:r>
            <a:r>
              <a:rPr dirty="0"/>
              <a:t> k </a:t>
            </a:r>
            <a:r>
              <a:rPr dirty="0" err="1"/>
              <a:t>paralýze</a:t>
            </a:r>
            <a:r>
              <a:rPr dirty="0"/>
              <a:t> </a:t>
            </a:r>
            <a:r>
              <a:rPr dirty="0" err="1"/>
              <a:t>alebo</a:t>
            </a:r>
            <a:r>
              <a:rPr dirty="0"/>
              <a:t> </a:t>
            </a:r>
            <a:r>
              <a:rPr dirty="0" err="1"/>
              <a:t>zlyhaniu</a:t>
            </a:r>
            <a:r>
              <a:rPr dirty="0"/>
              <a:t> </a:t>
            </a:r>
            <a:r>
              <a:rPr dirty="0" err="1"/>
              <a:t>srdca</a:t>
            </a:r>
            <a:r>
              <a:rPr dirty="0"/>
              <a:t>.</a:t>
            </a:r>
          </a:p>
          <a:p>
            <a:pPr marL="0" indent="0" defTabSz="490727">
              <a:spcBef>
                <a:spcPts val="3500"/>
              </a:spcBef>
              <a:buSzTx/>
              <a:buNone/>
              <a:defRPr sz="3024"/>
            </a:pPr>
            <a:r>
              <a:rPr dirty="0"/>
              <a:t>Jed </a:t>
            </a:r>
            <a:r>
              <a:rPr dirty="0" err="1"/>
              <a:t>môžu</a:t>
            </a:r>
            <a:r>
              <a:rPr dirty="0"/>
              <a:t> </a:t>
            </a:r>
            <a:r>
              <a:rPr dirty="0" err="1"/>
              <a:t>žaby</a:t>
            </a:r>
            <a:r>
              <a:rPr dirty="0"/>
              <a:t> </a:t>
            </a:r>
            <a:r>
              <a:rPr dirty="0" err="1"/>
              <a:t>uchovávať</a:t>
            </a:r>
            <a:r>
              <a:rPr dirty="0"/>
              <a:t> </a:t>
            </a:r>
            <a:r>
              <a:rPr dirty="0" err="1"/>
              <a:t>aj</a:t>
            </a:r>
            <a:r>
              <a:rPr dirty="0"/>
              <a:t> </a:t>
            </a:r>
            <a:r>
              <a:rPr dirty="0" err="1"/>
              <a:t>celé</a:t>
            </a:r>
            <a:r>
              <a:rPr dirty="0"/>
              <a:t> </a:t>
            </a:r>
            <a:r>
              <a:rPr dirty="0" err="1"/>
              <a:t>roky</a:t>
            </a:r>
            <a:r>
              <a:rPr dirty="0"/>
              <a:t> </a:t>
            </a:r>
            <a:r>
              <a:rPr dirty="0" err="1"/>
              <a:t>potom</a:t>
            </a:r>
            <a:r>
              <a:rPr dirty="0"/>
              <a:t>, </a:t>
            </a:r>
            <a:r>
              <a:rPr dirty="0" err="1"/>
              <a:t>čo</a:t>
            </a:r>
            <a:r>
              <a:rPr dirty="0"/>
              <a:t> </a:t>
            </a:r>
            <a:r>
              <a:rPr dirty="0" err="1"/>
              <a:t>žaba</a:t>
            </a:r>
            <a:r>
              <a:rPr dirty="0"/>
              <a:t> </a:t>
            </a:r>
            <a:r>
              <a:rPr dirty="0" err="1"/>
              <a:t>príde</a:t>
            </a:r>
            <a:r>
              <a:rPr dirty="0"/>
              <a:t> o </a:t>
            </a:r>
            <a:r>
              <a:rPr dirty="0" err="1"/>
              <a:t>zdroj</a:t>
            </a:r>
            <a:r>
              <a:rPr dirty="0"/>
              <a:t> </a:t>
            </a:r>
            <a:r>
              <a:rPr dirty="0" err="1"/>
              <a:t>jedu</a:t>
            </a:r>
            <a:r>
              <a:rPr dirty="0"/>
              <a:t> v </a:t>
            </a:r>
            <a:r>
              <a:rPr dirty="0" err="1"/>
              <a:t>potrave</a:t>
            </a:r>
            <a:r>
              <a:rPr dirty="0"/>
              <a:t>.</a:t>
            </a:r>
          </a:p>
        </p:txBody>
      </p:sp>
      <p:sp>
        <p:nvSpPr>
          <p:cNvPr id="164" name="Shape 164"/>
          <p:cNvSpPr/>
          <p:nvPr/>
        </p:nvSpPr>
        <p:spPr>
          <a:xfrm>
            <a:off x="507956" y="2013975"/>
            <a:ext cx="5384286" cy="3320910"/>
          </a:xfrm>
          <a:prstGeom prst="roundRect">
            <a:avLst>
              <a:gd name="adj" fmla="val 12478"/>
            </a:avLst>
          </a:prstGeom>
          <a:gradFill>
            <a:gsLst>
              <a:gs pos="0">
                <a:srgbClr val="FFFFFF"/>
              </a:gs>
              <a:gs pos="100000">
                <a:srgbClr val="BFBFBF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65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764843" y="2210654"/>
            <a:ext cx="4870615" cy="282495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3528725" y="4610100"/>
            <a:ext cx="21882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</a:defRPr>
            </a:lvl1pPr>
          </a:lstStyle>
          <a:p>
            <a:r>
              <a:t>batrachotoxín</a:t>
            </a:r>
          </a:p>
        </p:txBody>
      </p:sp>
      <p:pic>
        <p:nvPicPr>
          <p:cNvPr id="167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95099" y="6121186"/>
            <a:ext cx="3810001" cy="273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1592853" y="7189258"/>
            <a:ext cx="9819094" cy="2175736"/>
          </a:xfrm>
          <a:prstGeom prst="roundRect">
            <a:avLst>
              <a:gd name="adj" fmla="val 4444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70" name="Snímka obrazovky 2017-11-06 o 22.32.1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05748" y="7418388"/>
            <a:ext cx="9081474" cy="167981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454895" y="378024"/>
            <a:ext cx="12212337" cy="6459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700" tIns="12700" rIns="12700" bIns="12700" anchor="ctr">
            <a:normAutofit/>
          </a:bodyPr>
          <a:lstStyle/>
          <a:p>
            <a:pPr marL="516890" indent="-169163" algn="l" defTabSz="914400">
              <a:spcBef>
                <a:spcPts val="3100"/>
              </a:spcBef>
              <a:buClr>
                <a:srgbClr val="646464"/>
              </a:buClr>
              <a:buSzPct val="34000"/>
              <a:buBlip>
                <a:blip r:embed="rId3"/>
              </a:buBlip>
              <a:defRPr sz="2664"/>
            </a:pPr>
            <a:r>
              <a:t>Jedna pralesnička obsahuje okolo 1mg jedu, čo by mohlo zahúbiť 10 000 myší / 2 slonov afrických / 10 dospelých osôb. Gram tohto jedu by zabil približne 15 tisíc ľudí.</a:t>
            </a:r>
          </a:p>
          <a:p>
            <a:pPr marL="516890" indent="-169163" algn="l" defTabSz="914400">
              <a:spcBef>
                <a:spcPts val="3100"/>
              </a:spcBef>
              <a:buClr>
                <a:srgbClr val="646464"/>
              </a:buClr>
              <a:buSzPct val="34000"/>
              <a:buBlip>
                <a:blip r:embed="rId3"/>
              </a:buBlip>
              <a:defRPr sz="2664"/>
            </a:pPr>
            <a:r>
              <a:t>Na jed zataľ nebol vynájdený žiaden protijed.  </a:t>
            </a:r>
          </a:p>
          <a:p>
            <a:pPr marL="516890" indent="-169163" algn="l" defTabSz="914400">
              <a:spcBef>
                <a:spcPts val="3100"/>
              </a:spcBef>
              <a:buClr>
                <a:srgbClr val="646464"/>
              </a:buClr>
              <a:buSzPct val="34000"/>
              <a:buBlip>
                <a:blip r:embed="rId3"/>
              </a:buBlip>
              <a:defRPr sz="2664"/>
            </a:pPr>
            <a:r>
              <a:t>Pri chove je ale pralesnička neškodná, ak ju od začiatku odrežete od svojho prirodzeného zdroja potravy                               </a:t>
            </a:r>
          </a:p>
          <a:p>
            <a:pPr marL="516890" indent="-169163" algn="l" defTabSz="914400">
              <a:spcBef>
                <a:spcPts val="3100"/>
              </a:spcBef>
              <a:buClr>
                <a:srgbClr val="646464"/>
              </a:buClr>
              <a:buSzPct val="34000"/>
              <a:buBlip>
                <a:blip r:embed="rId3"/>
              </a:buBlip>
              <a:defRPr sz="2664"/>
            </a:pPr>
            <a:r>
              <a:t>Ako to, že sa pralesnička sama neotrávi batrachotoxínom, ktorý má vo svojej koži?</a:t>
            </a:r>
          </a:p>
          <a:p>
            <a:pPr indent="338327" algn="l" defTabSz="914400">
              <a:spcBef>
                <a:spcPts val="3100"/>
              </a:spcBef>
              <a:buClr>
                <a:srgbClr val="646464"/>
              </a:buClr>
              <a:defRPr sz="2664"/>
            </a:pPr>
            <a:r>
              <a:t>posledné výskumy ukázali, že sa chránenia pred toxínom jednou aminokyselinovou mutáciou v proteínoch vo svojej verzii sodíkových kanálov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ZDROJE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 dirty="0">
                <a:hlinkClick r:id="rId2"/>
              </a:rPr>
              <a:t>https://</a:t>
            </a:r>
            <a:r>
              <a:rPr u="sng" dirty="0" err="1">
                <a:hlinkClick r:id="rId2"/>
              </a:rPr>
              <a:t>cs.wikipedia.org</a:t>
            </a:r>
            <a:r>
              <a:rPr u="sng" dirty="0">
                <a:hlinkClick r:id="rId2"/>
              </a:rPr>
              <a:t>/wiki/</a:t>
            </a:r>
            <a:r>
              <a:rPr u="sng" dirty="0" err="1">
                <a:hlinkClick r:id="rId2"/>
              </a:rPr>
              <a:t>Pralesnička_strašná</a:t>
            </a:r>
            <a:endParaRPr u="sng" dirty="0">
              <a:hlinkClick r:id="rId2"/>
            </a:endParaRPr>
          </a:p>
          <a:p>
            <a:r>
              <a:rPr u="sng" dirty="0">
                <a:hlinkClick r:id="rId3"/>
              </a:rPr>
              <a:t>http://www.zoozlin.eu/pralesnicka-strasna/</a:t>
            </a:r>
          </a:p>
          <a:p>
            <a:r>
              <a:rPr u="sng" dirty="0">
                <a:hlinkClick r:id="rId4"/>
              </a:rPr>
              <a:t>http://www.compoundchem.com/wp-content/uploads/2017/09/The-Chemistry-of-Poison-Frogs.png</a:t>
            </a:r>
          </a:p>
          <a:p>
            <a:r>
              <a:rPr dirty="0" err="1"/>
              <a:t>obrázky</a:t>
            </a:r>
            <a:r>
              <a:rPr dirty="0"/>
              <a:t>: </a:t>
            </a:r>
            <a:r>
              <a:rPr dirty="0" smtClean="0"/>
              <a:t>google.sk</a:t>
            </a:r>
            <a:endParaRPr lang="sk-SK" dirty="0" smtClean="0"/>
          </a:p>
          <a:p>
            <a:r>
              <a:rPr lang="sk-SK" dirty="0" smtClean="0">
                <a:hlinkClick r:id="rId5"/>
              </a:rPr>
              <a:t>https://www.aktuality.sk/clanok/327866/najjedovatejsi-zivocich-sveta-mala-zabka-z-juhoamerickeho-pralesa</a:t>
            </a:r>
            <a:r>
              <a:rPr lang="sk-SK" dirty="0" smtClean="0">
                <a:hlinkClick r:id="rId5"/>
              </a:rPr>
              <a:t>/</a:t>
            </a:r>
            <a:endParaRPr lang="sk-SK" dirty="0" smtClean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idx="13"/>
          </p:nvPr>
        </p:nvSpPr>
        <p:spPr>
          <a:xfrm>
            <a:off x="1270000" y="6125478"/>
            <a:ext cx="10464800" cy="995144"/>
          </a:xfrm>
          <a:prstGeom prst="rect">
            <a:avLst/>
          </a:prstGeom>
        </p:spPr>
        <p:txBody>
          <a:bodyPr/>
          <a:lstStyle>
            <a:lvl1pPr>
              <a:defRPr sz="5800" cap="none" spc="0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Light"/>
              </a:defRPr>
            </a:pPr>
            <a:endParaRPr dirty="0">
              <a:latin typeface="Apple Color Emoji"/>
              <a:ea typeface="Apple Color Emoji"/>
              <a:cs typeface="Apple Color Emoji"/>
              <a:sym typeface="Apple Color Emoji"/>
            </a:endParaRPr>
          </a:p>
        </p:txBody>
      </p:sp>
      <p:sp>
        <p:nvSpPr>
          <p:cNvPr id="177" name="Shape 177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ĎAKUJEM ZA POZORNOSŤ</a:t>
            </a:r>
          </a:p>
        </p:txBody>
      </p:sp>
      <p:pic>
        <p:nvPicPr>
          <p:cNvPr id="1026" name="Picture 2" descr="VÃ½sledok vyhÄ¾adÃ¡vania obrÃ¡zkov pre dopyt pralesniÄka straÅ¡nÃ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0112" y="4300736"/>
            <a:ext cx="5137225" cy="5137225"/>
          </a:xfrm>
          <a:prstGeom prst="rect">
            <a:avLst/>
          </a:prstGeom>
          <a:noFill/>
        </p:spPr>
      </p:pic>
      <p:pic>
        <p:nvPicPr>
          <p:cNvPr id="1028" name="Picture 4" descr="VÃ½sledok vyhÄ¾adÃ¡vania obrÃ¡zkov pre dopyt pralesniÄka straÅ¡nÃ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768" y="844352"/>
            <a:ext cx="3323445" cy="2160240"/>
          </a:xfrm>
          <a:prstGeom prst="rect">
            <a:avLst/>
          </a:prstGeom>
          <a:noFill/>
        </p:spPr>
      </p:pic>
      <p:pic>
        <p:nvPicPr>
          <p:cNvPr id="1030" name="Picture 6" descr="SÃºvisiaci obrÃ¡z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200" y="772344"/>
            <a:ext cx="3552395" cy="2664296"/>
          </a:xfrm>
          <a:prstGeom prst="rect">
            <a:avLst/>
          </a:prstGeom>
          <a:noFill/>
        </p:spPr>
      </p:pic>
      <p:pic>
        <p:nvPicPr>
          <p:cNvPr id="1032" name="Picture 8" descr="SÃºvisiaci obrÃ¡z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6616" y="700336"/>
            <a:ext cx="4282952" cy="240618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411</Words>
  <Application>Microsoft Office PowerPoint</Application>
  <PresentationFormat>Vlastná</PresentationFormat>
  <Paragraphs>40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New_Template1</vt:lpstr>
      <vt:lpstr>Pralesnička  strašná</vt:lpstr>
      <vt:lpstr>Charakteristika</vt:lpstr>
      <vt:lpstr>Snímka 3</vt:lpstr>
      <vt:lpstr>Výskyt</vt:lpstr>
      <vt:lpstr>Snímka 5</vt:lpstr>
      <vt:lpstr>JED</vt:lpstr>
      <vt:lpstr>Snímka 7</vt:lpstr>
      <vt:lpstr>ZDROJE</vt:lpstr>
      <vt:lpstr>Snímka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Pralesnička  strašná</dc:title>
  <cp:lastModifiedBy>HP</cp:lastModifiedBy>
  <cp:revision>4</cp:revision>
  <dcterms:modified xsi:type="dcterms:W3CDTF">2019-01-07T10:45:09Z</dcterms:modified>
</cp:coreProperties>
</file>