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0" r:id="rId12"/>
    <p:sldId id="266" r:id="rId13"/>
    <p:sldId id="267" r:id="rId14"/>
    <p:sldId id="268" r:id="rId15"/>
    <p:sldId id="269" r:id="rId16"/>
    <p:sldId id="271" r:id="rId1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75" autoAdjust="0"/>
    <p:restoredTop sz="94660"/>
  </p:normalViewPr>
  <p:slideViewPr>
    <p:cSldViewPr>
      <p:cViewPr varScale="1">
        <p:scale>
          <a:sx n="98" d="100"/>
          <a:sy n="98" d="100"/>
        </p:scale>
        <p:origin x="-90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8B228-1916-4647-AFBE-1262E952B4DB}" type="datetimeFigureOut">
              <a:rPr lang="sk-SK" smtClean="0"/>
              <a:pPr/>
              <a:t>26. 5. 2015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848CE-E768-44A6-AD4B-7717D104F07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8B228-1916-4647-AFBE-1262E952B4DB}" type="datetimeFigureOut">
              <a:rPr lang="sk-SK" smtClean="0"/>
              <a:pPr/>
              <a:t>26. 5. 2015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848CE-E768-44A6-AD4B-7717D104F07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8B228-1916-4647-AFBE-1262E952B4DB}" type="datetimeFigureOut">
              <a:rPr lang="sk-SK" smtClean="0"/>
              <a:pPr/>
              <a:t>26. 5. 2015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848CE-E768-44A6-AD4B-7717D104F07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8B228-1916-4647-AFBE-1262E952B4DB}" type="datetimeFigureOut">
              <a:rPr lang="sk-SK" smtClean="0"/>
              <a:pPr/>
              <a:t>26. 5. 2015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848CE-E768-44A6-AD4B-7717D104F07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ľná forma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8B228-1916-4647-AFBE-1262E952B4DB}" type="datetimeFigureOut">
              <a:rPr lang="sk-SK" smtClean="0"/>
              <a:pPr/>
              <a:t>26. 5. 2015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848CE-E768-44A6-AD4B-7717D104F07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8B228-1916-4647-AFBE-1262E952B4DB}" type="datetimeFigureOut">
              <a:rPr lang="sk-SK" smtClean="0"/>
              <a:pPr/>
              <a:t>26. 5. 2015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848CE-E768-44A6-AD4B-7717D104F07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8B228-1916-4647-AFBE-1262E952B4DB}" type="datetimeFigureOut">
              <a:rPr lang="sk-SK" smtClean="0"/>
              <a:pPr/>
              <a:t>26. 5. 2015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848CE-E768-44A6-AD4B-7717D104F07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8B228-1916-4647-AFBE-1262E952B4DB}" type="datetimeFigureOut">
              <a:rPr lang="sk-SK" smtClean="0"/>
              <a:pPr/>
              <a:t>26. 5. 2015</a:t>
            </a:fld>
            <a:endParaRPr lang="sk-SK"/>
          </a:p>
        </p:txBody>
      </p:sp>
      <p:sp>
        <p:nvSpPr>
          <p:cNvPr id="8" name="Zástupný symbol čísla snímky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A848CE-E768-44A6-AD4B-7717D104F07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päty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8B228-1916-4647-AFBE-1262E952B4DB}" type="datetimeFigureOut">
              <a:rPr lang="sk-SK" smtClean="0"/>
              <a:pPr/>
              <a:t>26. 5. 2015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848CE-E768-44A6-AD4B-7717D104F07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8B228-1916-4647-AFBE-1262E952B4DB}" type="datetimeFigureOut">
              <a:rPr lang="sk-SK" smtClean="0"/>
              <a:pPr/>
              <a:t>26. 5. 2015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4A848CE-E768-44A6-AD4B-7717D104F07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288B228-1916-4647-AFBE-1262E952B4DB}" type="datetimeFigureOut">
              <a:rPr lang="sk-SK" smtClean="0"/>
              <a:pPr/>
              <a:t>26. 5. 2015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848CE-E768-44A6-AD4B-7717D104F07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ľná forma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ľná forma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288B228-1916-4647-AFBE-1262E952B4DB}" type="datetimeFigureOut">
              <a:rPr lang="sk-SK" smtClean="0"/>
              <a:pPr/>
              <a:t>26. 5. 2015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4A848CE-E768-44A6-AD4B-7717D104F074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zena.atlas.sk/co-este-nevieme-o-aids-cast-ii-hiv-a-priciny-ochorenia/zdravie/choroby/500832.html" TargetMode="External"/><Relationship Id="rId3" Type="http://schemas.openxmlformats.org/officeDocument/2006/relationships/hyperlink" Target="http://www.tvojesrdce.sk/index.php?option=com_content&amp;task=view&amp;id=102&amp;Itemid=138" TargetMode="External"/><Relationship Id="rId7" Type="http://schemas.openxmlformats.org/officeDocument/2006/relationships/hyperlink" Target="http://stromzdravia.sk/diabetes-mellitus/liecba-cukrovky-ii-typu/" TargetMode="External"/><Relationship Id="rId2" Type="http://schemas.openxmlformats.org/officeDocument/2006/relationships/hyperlink" Target="http://liek.beautywoman.sk/clanok/194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onkopacient.sk/?id=121" TargetMode="External"/><Relationship Id="rId5" Type="http://schemas.openxmlformats.org/officeDocument/2006/relationships/hyperlink" Target="http://www.valosun.com/sk/zapaly-dychacich-ciest" TargetMode="External"/><Relationship Id="rId4" Type="http://schemas.openxmlformats.org/officeDocument/2006/relationships/hyperlink" Target="http://www.aktuality.sk/clanok/248773/10-najcastejsich-pricin-smrti-dnesnej-doby/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85720" y="928670"/>
            <a:ext cx="8643998" cy="1785950"/>
          </a:xfrm>
        </p:spPr>
        <p:txBody>
          <a:bodyPr>
            <a:normAutofit fontScale="90000"/>
          </a:bodyPr>
          <a:lstStyle/>
          <a:p>
            <a:pPr algn="l"/>
            <a:r>
              <a:rPr lang="sk-SK" sz="4800" dirty="0" smtClean="0">
                <a:latin typeface="Andalus" pitchFamily="18" charset="-78"/>
                <a:cs typeface="Andalus" pitchFamily="18" charset="-78"/>
              </a:rPr>
              <a:t>10 najčastejších príčin smrti</a:t>
            </a:r>
            <a:br>
              <a:rPr lang="sk-SK" sz="4800" dirty="0" smtClean="0">
                <a:latin typeface="Andalus" pitchFamily="18" charset="-78"/>
                <a:cs typeface="Andalus" pitchFamily="18" charset="-78"/>
              </a:rPr>
            </a:br>
            <a:r>
              <a:rPr lang="sk-SK" sz="4800" dirty="0" smtClean="0">
                <a:latin typeface="Andalus" pitchFamily="18" charset="-78"/>
                <a:cs typeface="Andalus" pitchFamily="18" charset="-78"/>
              </a:rPr>
              <a:t>               dnešnej </a:t>
            </a:r>
            <a:r>
              <a:rPr lang="sk-SK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doby</a:t>
            </a:r>
            <a:r>
              <a:rPr lang="sk-SK" sz="4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663952" y="5105400"/>
            <a:ext cx="6480048" cy="1752600"/>
          </a:xfrm>
        </p:spPr>
        <p:txBody>
          <a:bodyPr/>
          <a:lstStyle/>
          <a:p>
            <a:r>
              <a:rPr lang="sk-SK" dirty="0" smtClean="0"/>
              <a:t>Veronika </a:t>
            </a:r>
            <a:r>
              <a:rPr lang="sk-SK" dirty="0" err="1" smtClean="0"/>
              <a:t>Jusková</a:t>
            </a:r>
            <a:r>
              <a:rPr lang="sk-SK" dirty="0" smtClean="0"/>
              <a:t> 3.B</a:t>
            </a:r>
            <a:endParaRPr lang="sk-SK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rgbClr val="00B0F0"/>
                </a:solidFill>
              </a:rPr>
              <a:t>7. Rakovina pľúc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Až 1,5 milióna ľudí zomrelo v roku 2011 </a:t>
            </a:r>
            <a:endParaRPr lang="sk-SK" dirty="0" smtClean="0"/>
          </a:p>
          <a:p>
            <a:r>
              <a:rPr lang="sk-SK" dirty="0" smtClean="0"/>
              <a:t>Príznaky rakoviny pľúc sa v počiatočných štádiách často vôbec </a:t>
            </a:r>
            <a:r>
              <a:rPr lang="sk-SK" dirty="0" smtClean="0"/>
              <a:t>neprejavujú</a:t>
            </a:r>
          </a:p>
          <a:p>
            <a:pPr>
              <a:buNone/>
            </a:pPr>
            <a:r>
              <a:rPr lang="sk-SK" b="1" dirty="0" smtClean="0"/>
              <a:t>Liečba rakoviny pľúc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 </a:t>
            </a:r>
            <a:r>
              <a:rPr lang="sk-SK" dirty="0" smtClean="0"/>
              <a:t>Chirurgické odstránenie nádoru:</a:t>
            </a:r>
            <a:br>
              <a:rPr lang="sk-SK" dirty="0" smtClean="0"/>
            </a:br>
            <a:r>
              <a:rPr lang="sk-SK" dirty="0" smtClean="0"/>
              <a:t>Rádioterapia </a:t>
            </a:r>
            <a:r>
              <a:rPr lang="sk-SK" dirty="0" smtClean="0"/>
              <a:t>(ožarovanie)</a:t>
            </a:r>
            <a:br>
              <a:rPr lang="sk-SK" dirty="0" smtClean="0"/>
            </a:br>
            <a:r>
              <a:rPr lang="sk-SK" dirty="0" smtClean="0"/>
              <a:t>Chemoterapia</a:t>
            </a:r>
            <a:endParaRPr lang="sk-SK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1800" dirty="0" smtClean="0"/>
              <a:t/>
            </a:r>
            <a:br>
              <a:rPr lang="sk-SK" sz="1800" dirty="0" smtClean="0"/>
            </a:br>
            <a:r>
              <a:rPr lang="sk-SK" sz="1800" dirty="0" smtClean="0"/>
              <a:t/>
            </a:r>
            <a:br>
              <a:rPr lang="sk-SK" sz="1800" dirty="0" smtClean="0"/>
            </a:br>
            <a:r>
              <a:rPr lang="sk-SK" sz="1800" dirty="0" smtClean="0"/>
              <a:t>Fajčenie</a:t>
            </a:r>
            <a:r>
              <a:rPr lang="sk-SK" sz="1800" dirty="0" smtClean="0"/>
              <a:t>, pasívne fajčenie</a:t>
            </a:r>
            <a:br>
              <a:rPr lang="sk-SK" sz="1800" dirty="0" smtClean="0"/>
            </a:br>
            <a:r>
              <a:rPr lang="sk-SK" sz="1800" dirty="0" smtClean="0"/>
              <a:t>Znečistené prostredie (azbest a iné škodliviny)</a:t>
            </a:r>
            <a:br>
              <a:rPr lang="sk-SK" sz="1800" dirty="0" smtClean="0"/>
            </a:br>
            <a:r>
              <a:rPr lang="sk-SK" sz="1800" dirty="0" smtClean="0"/>
              <a:t>Genetický faktor (dedičnosť)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sz="1800" dirty="0" smtClean="0"/>
              <a:t>Životospráva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pic>
        <p:nvPicPr>
          <p:cNvPr id="4" name="Zástupný symbol obsahu 3" descr="rakovina_pluc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714488"/>
            <a:ext cx="4476750" cy="27717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Obrázok 4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0694" y="428604"/>
            <a:ext cx="2971800" cy="15335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Obrázok 5" descr="2011561_rakovina-pluca-telo-crop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3516" y="3214686"/>
            <a:ext cx="4570484" cy="291624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rgbClr val="00B0F0"/>
                </a:solidFill>
              </a:rPr>
              <a:t>8. Cukrovka</a:t>
            </a:r>
            <a:br>
              <a:rPr lang="sk-SK" dirty="0" smtClean="0">
                <a:solidFill>
                  <a:srgbClr val="00B0F0"/>
                </a:solidFill>
              </a:rPr>
            </a:br>
            <a:endParaRPr lang="sk-SK" dirty="0">
              <a:solidFill>
                <a:srgbClr val="00B0F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3200" dirty="0" smtClean="0"/>
              <a:t>novodobým tichým </a:t>
            </a:r>
            <a:r>
              <a:rPr lang="sk-SK" sz="3200" dirty="0" smtClean="0"/>
              <a:t>zabijakom</a:t>
            </a:r>
          </a:p>
          <a:p>
            <a:r>
              <a:rPr lang="sk-SK" sz="3200" dirty="0" smtClean="0"/>
              <a:t>V roku 2011 zabila 1,4 milióna </a:t>
            </a:r>
            <a:r>
              <a:rPr lang="sk-SK" sz="3200" dirty="0" smtClean="0"/>
              <a:t>ľudí</a:t>
            </a:r>
          </a:p>
          <a:p>
            <a:r>
              <a:rPr lang="sk-SK" sz="3200" dirty="0" smtClean="0"/>
              <a:t>telo nevytvára dostatočné množstvo hormónu </a:t>
            </a:r>
            <a:r>
              <a:rPr lang="sk-SK" sz="3200" dirty="0" smtClean="0"/>
              <a:t>inzulínu</a:t>
            </a:r>
          </a:p>
          <a:p>
            <a:r>
              <a:rPr lang="sk-SK" sz="3200" dirty="0" smtClean="0"/>
              <a:t>nedostatočnou schopnosťou buniek a tkanív spracovať </a:t>
            </a:r>
            <a:r>
              <a:rPr lang="sk-SK" sz="3200" dirty="0" smtClean="0"/>
              <a:t>cukor</a:t>
            </a:r>
            <a:endParaRPr lang="sk-SK" sz="3200" dirty="0"/>
          </a:p>
          <a:p>
            <a:r>
              <a:rPr lang="sk-SK" sz="3200" dirty="0" smtClean="0"/>
              <a:t>d</a:t>
            </a:r>
            <a:r>
              <a:rPr lang="sk-SK" sz="3200" dirty="0" smtClean="0"/>
              <a:t>ruhy cukrovky</a:t>
            </a:r>
            <a:endParaRPr lang="sk-SK" sz="32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rgbClr val="00B0F0"/>
                </a:solidFill>
              </a:rPr>
              <a:t>9. Smrť následkom dopravnej nehody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2011 zomrelo 1,3 milióna </a:t>
            </a:r>
            <a:r>
              <a:rPr lang="sk-SK" dirty="0" smtClean="0"/>
              <a:t>ľudí</a:t>
            </a:r>
          </a:p>
          <a:p>
            <a:r>
              <a:rPr lang="sk-SK" dirty="0" smtClean="0"/>
              <a:t>Po celom svete je každý deň zabitých zhruba 3400 ľudí</a:t>
            </a:r>
            <a:endParaRPr lang="sk-SK" dirty="0"/>
          </a:p>
        </p:txBody>
      </p:sp>
      <p:pic>
        <p:nvPicPr>
          <p:cNvPr id="4" name="Obrázok 3" descr="pa14073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3786190"/>
            <a:ext cx="3333747" cy="2500310"/>
          </a:xfrm>
          <a:prstGeom prst="rect">
            <a:avLst/>
          </a:prstGeom>
        </p:spPr>
      </p:pic>
      <p:pic>
        <p:nvPicPr>
          <p:cNvPr id="5" name="Obrázok 4" descr="dn0607201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0562" y="3286124"/>
            <a:ext cx="4071947" cy="3057532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base"/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>
                <a:solidFill>
                  <a:srgbClr val="00B0F0"/>
                </a:solidFill>
              </a:rPr>
              <a:t>10. Predčasné narodenie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 </a:t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pred ukončeným 37. týždňom </a:t>
            </a:r>
            <a:r>
              <a:rPr lang="sk-SK" dirty="0" smtClean="0"/>
              <a:t>tehotenstva =15 </a:t>
            </a:r>
            <a:r>
              <a:rPr lang="sk-SK" dirty="0" smtClean="0"/>
              <a:t>miliónov </a:t>
            </a:r>
            <a:r>
              <a:rPr lang="sk-SK" dirty="0" smtClean="0"/>
              <a:t>detí</a:t>
            </a:r>
          </a:p>
          <a:p>
            <a:r>
              <a:rPr lang="sk-SK" dirty="0" smtClean="0"/>
              <a:t>2011 </a:t>
            </a:r>
            <a:r>
              <a:rPr lang="sk-SK" dirty="0" smtClean="0"/>
              <a:t>= 1,2 milióna úmrtí </a:t>
            </a:r>
          </a:p>
          <a:p>
            <a:r>
              <a:rPr lang="sk-SK" dirty="0" smtClean="0"/>
              <a:t>gynekologické </a:t>
            </a:r>
            <a:r>
              <a:rPr lang="sk-SK" dirty="0" smtClean="0"/>
              <a:t>komplikácie, socioekonomické faktory, </a:t>
            </a:r>
            <a:r>
              <a:rPr lang="sk-SK" dirty="0" smtClean="0"/>
              <a:t>staršie prvorodičky</a:t>
            </a:r>
            <a:endParaRPr lang="sk-SK" dirty="0"/>
          </a:p>
        </p:txBody>
      </p:sp>
      <p:pic>
        <p:nvPicPr>
          <p:cNvPr id="4" name="Obrázok 3" descr="fhdd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335772">
            <a:off x="4901243" y="3955845"/>
            <a:ext cx="4143404" cy="274713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Zdroje: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dirty="0" smtClean="0">
                <a:hlinkClick r:id="rId2"/>
              </a:rPr>
              <a:t>http://</a:t>
            </a:r>
            <a:r>
              <a:rPr lang="sk-SK" dirty="0" smtClean="0">
                <a:hlinkClick r:id="rId2"/>
              </a:rPr>
              <a:t>liek.beautywoman.sk/clanok/1946</a:t>
            </a:r>
            <a:endParaRPr lang="sk-SK" dirty="0" smtClean="0"/>
          </a:p>
          <a:p>
            <a:r>
              <a:rPr lang="sk-SK" dirty="0" smtClean="0">
                <a:hlinkClick r:id="rId3"/>
              </a:rPr>
              <a:t>http://</a:t>
            </a:r>
            <a:r>
              <a:rPr lang="sk-SK" dirty="0" smtClean="0">
                <a:hlinkClick r:id="rId3"/>
              </a:rPr>
              <a:t>www.tvojesrdce.sk/index.php?option=com_content&amp;task=view&amp;id=102&amp;Itemid=138</a:t>
            </a:r>
            <a:endParaRPr lang="sk-SK" dirty="0" smtClean="0"/>
          </a:p>
          <a:p>
            <a:r>
              <a:rPr lang="sk-SK" dirty="0" smtClean="0">
                <a:hlinkClick r:id="rId4"/>
              </a:rPr>
              <a:t>http://www.aktuality.sk/clanok/248773/10-najcastejsich-pricin-smrti-dnesnej-doby</a:t>
            </a:r>
            <a:r>
              <a:rPr lang="sk-SK" dirty="0" smtClean="0">
                <a:hlinkClick r:id="rId4"/>
              </a:rPr>
              <a:t>/</a:t>
            </a:r>
            <a:endParaRPr lang="sk-SK" dirty="0" smtClean="0"/>
          </a:p>
          <a:p>
            <a:r>
              <a:rPr lang="sk-SK" dirty="0" smtClean="0">
                <a:hlinkClick r:id="rId5"/>
              </a:rPr>
              <a:t>http://</a:t>
            </a:r>
            <a:r>
              <a:rPr lang="sk-SK" dirty="0" smtClean="0">
                <a:hlinkClick r:id="rId5"/>
              </a:rPr>
              <a:t>www.valosun.com/sk/zapaly-dychacich-ciest</a:t>
            </a:r>
            <a:endParaRPr lang="sk-SK" dirty="0" smtClean="0"/>
          </a:p>
          <a:p>
            <a:r>
              <a:rPr lang="sk-SK" dirty="0" smtClean="0">
                <a:hlinkClick r:id="rId6"/>
              </a:rPr>
              <a:t>http://www.onkopacient.sk/?</a:t>
            </a:r>
            <a:r>
              <a:rPr lang="sk-SK" dirty="0" smtClean="0">
                <a:hlinkClick r:id="rId6"/>
              </a:rPr>
              <a:t>id=121</a:t>
            </a:r>
            <a:endParaRPr lang="sk-SK" dirty="0" smtClean="0"/>
          </a:p>
          <a:p>
            <a:r>
              <a:rPr lang="sk-SK" dirty="0" smtClean="0">
                <a:hlinkClick r:id="rId7"/>
              </a:rPr>
              <a:t>http://stromzdravia.sk/diabetes-mellitus/liecba-cukrovky-ii-typu</a:t>
            </a:r>
            <a:r>
              <a:rPr lang="sk-SK" dirty="0" smtClean="0">
                <a:hlinkClick r:id="rId7"/>
              </a:rPr>
              <a:t>/</a:t>
            </a:r>
            <a:endParaRPr lang="sk-SK" dirty="0" smtClean="0"/>
          </a:p>
          <a:p>
            <a:r>
              <a:rPr lang="sk-SK" dirty="0" smtClean="0">
                <a:hlinkClick r:id="rId8"/>
              </a:rPr>
              <a:t>http://</a:t>
            </a:r>
            <a:r>
              <a:rPr lang="sk-SK" dirty="0" smtClean="0">
                <a:hlinkClick r:id="rId8"/>
              </a:rPr>
              <a:t>zena.atlas.sk/co-este-nevieme-o-aids-cast-ii-hiv-a-priciny-ochorenia/zdravie/choroby/500832.html</a:t>
            </a:r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sz="5400" dirty="0" smtClean="0">
                <a:solidFill>
                  <a:srgbClr val="00B0F0"/>
                </a:solidFill>
              </a:rPr>
              <a:t>Ďakujem za pozornosť </a:t>
            </a:r>
            <a:r>
              <a:rPr lang="sk-SK" sz="5400" dirty="0" smtClean="0">
                <a:solidFill>
                  <a:srgbClr val="00B0F0"/>
                </a:solidFill>
                <a:sym typeface="Wingdings" pitchFamily="2" charset="2"/>
              </a:rPr>
              <a:t></a:t>
            </a:r>
            <a:endParaRPr lang="sk-SK" sz="54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B0F0"/>
                </a:solidFill>
              </a:rPr>
              <a:t>Obsah</a:t>
            </a:r>
            <a:endParaRPr lang="sk-SK" dirty="0">
              <a:solidFill>
                <a:srgbClr val="00B0F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 smtClean="0"/>
              <a:t>Úvod</a:t>
            </a:r>
          </a:p>
          <a:p>
            <a:r>
              <a:rPr lang="sk-SK" dirty="0" smtClean="0"/>
              <a:t>Ischemická choroba srdca</a:t>
            </a:r>
          </a:p>
          <a:p>
            <a:r>
              <a:rPr lang="sk-SK" smtClean="0"/>
              <a:t>Mŕtvica</a:t>
            </a:r>
            <a:endParaRPr lang="sk-SK" dirty="0" smtClean="0"/>
          </a:p>
          <a:p>
            <a:r>
              <a:rPr lang="sk-SK" dirty="0" smtClean="0"/>
              <a:t>Infekcie dýchacích ciest</a:t>
            </a:r>
          </a:p>
          <a:p>
            <a:r>
              <a:rPr lang="sk-SK" dirty="0" smtClean="0"/>
              <a:t>CHOCHP</a:t>
            </a:r>
          </a:p>
          <a:p>
            <a:r>
              <a:rPr lang="sk-SK" dirty="0" smtClean="0"/>
              <a:t>Hnačka</a:t>
            </a:r>
          </a:p>
          <a:p>
            <a:r>
              <a:rPr lang="sk-SK" dirty="0" smtClean="0"/>
              <a:t>HIV</a:t>
            </a:r>
          </a:p>
          <a:p>
            <a:r>
              <a:rPr lang="sk-SK" dirty="0" smtClean="0"/>
              <a:t>Rakovina pľúc</a:t>
            </a:r>
          </a:p>
          <a:p>
            <a:r>
              <a:rPr lang="sk-SK" dirty="0" smtClean="0"/>
              <a:t>Cukrovka</a:t>
            </a:r>
          </a:p>
          <a:p>
            <a:r>
              <a:rPr lang="sk-SK" dirty="0" smtClean="0"/>
              <a:t>Dopravné nehody</a:t>
            </a:r>
          </a:p>
          <a:p>
            <a:r>
              <a:rPr lang="sk-SK" dirty="0" smtClean="0"/>
              <a:t>Predčasné narodenie</a:t>
            </a:r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B0F0"/>
                </a:solidFill>
              </a:rPr>
              <a:t>Úvod do témy</a:t>
            </a:r>
            <a:endParaRPr lang="sk-SK" dirty="0">
              <a:solidFill>
                <a:srgbClr val="00B0F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err="1" smtClean="0"/>
              <a:t>World</a:t>
            </a:r>
            <a:r>
              <a:rPr lang="sk-SK" b="1" dirty="0" smtClean="0"/>
              <a:t> </a:t>
            </a:r>
            <a:r>
              <a:rPr lang="sk-SK" b="1" dirty="0" err="1" smtClean="0"/>
              <a:t>Health</a:t>
            </a:r>
            <a:r>
              <a:rPr lang="sk-SK" b="1" dirty="0" smtClean="0"/>
              <a:t> </a:t>
            </a:r>
            <a:r>
              <a:rPr lang="sk-SK" b="1" dirty="0" err="1" smtClean="0"/>
              <a:t>Organization</a:t>
            </a:r>
            <a:r>
              <a:rPr lang="sk-SK" b="1" dirty="0" smtClean="0"/>
              <a:t> (WHO)</a:t>
            </a:r>
            <a:br>
              <a:rPr lang="sk-SK" b="1" dirty="0" smtClean="0"/>
            </a:br>
            <a:r>
              <a:rPr lang="sk-SK" b="1" dirty="0" smtClean="0"/>
              <a:t>(1948)</a:t>
            </a:r>
          </a:p>
          <a:p>
            <a:r>
              <a:rPr lang="sk-SK" dirty="0" smtClean="0"/>
              <a:t> Rebríček najčastejších príčin úmrtí vo svete za posledné obdobie</a:t>
            </a:r>
            <a:br>
              <a:rPr lang="sk-SK" dirty="0" smtClean="0"/>
            </a:br>
            <a:r>
              <a:rPr lang="sk-SK" dirty="0" smtClean="0"/>
              <a:t>- drvivá väčšina je </a:t>
            </a:r>
            <a:br>
              <a:rPr lang="sk-SK" dirty="0" smtClean="0"/>
            </a:br>
            <a:r>
              <a:rPr lang="sk-SK" dirty="0" smtClean="0"/>
              <a:t>zapríčinená zlým životným</a:t>
            </a:r>
            <a:br>
              <a:rPr lang="sk-SK" dirty="0" smtClean="0"/>
            </a:br>
            <a:r>
              <a:rPr lang="sk-SK" dirty="0" smtClean="0"/>
              <a:t> štýlom</a:t>
            </a:r>
          </a:p>
          <a:p>
            <a:endParaRPr lang="sk-SK" b="1" dirty="0" smtClean="0"/>
          </a:p>
        </p:txBody>
      </p:sp>
      <p:pic>
        <p:nvPicPr>
          <p:cNvPr id="18434" name="Picture 2" descr="http://www.ulekare.cz/dbpic/potravinova_pyramida_ne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3857628"/>
            <a:ext cx="2714644" cy="26935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71480"/>
            <a:ext cx="7467600" cy="571504"/>
          </a:xfrm>
        </p:spPr>
        <p:txBody>
          <a:bodyPr>
            <a:normAutofit fontScale="90000"/>
          </a:bodyPr>
          <a:lstStyle/>
          <a:p>
            <a:r>
              <a:rPr lang="sk-SK" dirty="0" smtClean="0">
                <a:solidFill>
                  <a:srgbClr val="00B0F0"/>
                </a:solidFill>
              </a:rPr>
              <a:t>1. Ischemická choroba srdca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928670"/>
            <a:ext cx="7467600" cy="5197493"/>
          </a:xfrm>
        </p:spPr>
        <p:txBody>
          <a:bodyPr>
            <a:normAutofit lnSpcReduction="10000"/>
          </a:bodyPr>
          <a:lstStyle/>
          <a:p>
            <a:r>
              <a:rPr lang="sk-SK" dirty="0" smtClean="0"/>
              <a:t>združuje </a:t>
            </a:r>
            <a:r>
              <a:rPr lang="sk-SK" b="1" dirty="0" smtClean="0"/>
              <a:t>infarkt myokardu</a:t>
            </a:r>
            <a:r>
              <a:rPr lang="sk-SK" dirty="0" smtClean="0"/>
              <a:t>, </a:t>
            </a:r>
            <a:r>
              <a:rPr lang="sk-SK" dirty="0" err="1" smtClean="0"/>
              <a:t>anginu</a:t>
            </a:r>
            <a:r>
              <a:rPr lang="sk-SK" dirty="0" smtClean="0"/>
              <a:t> </a:t>
            </a:r>
            <a:r>
              <a:rPr lang="sk-SK" dirty="0" err="1" smtClean="0"/>
              <a:t>pectoris</a:t>
            </a:r>
            <a:r>
              <a:rPr lang="sk-SK" dirty="0" smtClean="0"/>
              <a:t>, srdcové zlyhanie i náhlu srdcovú </a:t>
            </a:r>
            <a:r>
              <a:rPr lang="sk-SK" dirty="0" smtClean="0"/>
              <a:t>smrť</a:t>
            </a:r>
          </a:p>
          <a:p>
            <a:r>
              <a:rPr lang="sk-SK" dirty="0" smtClean="0"/>
              <a:t>najčastejšie príčiny </a:t>
            </a:r>
            <a:r>
              <a:rPr lang="sk-SK" dirty="0" smtClean="0"/>
              <a:t>:</a:t>
            </a:r>
          </a:p>
          <a:p>
            <a:pPr marL="550926" indent="-514350">
              <a:buAutoNum type="arabicPeriod"/>
            </a:pPr>
            <a:r>
              <a:rPr lang="sk-SK" dirty="0" smtClean="0"/>
              <a:t>g</a:t>
            </a:r>
            <a:r>
              <a:rPr lang="sk-SK" dirty="0" smtClean="0"/>
              <a:t>enetika</a:t>
            </a:r>
          </a:p>
          <a:p>
            <a:pPr marL="550926" indent="-514350">
              <a:buFont typeface="Wingdings 2"/>
              <a:buAutoNum type="arabicPeriod"/>
            </a:pPr>
            <a:r>
              <a:rPr lang="sk-SK" dirty="0" smtClean="0"/>
              <a:t>zlé stravovacie </a:t>
            </a:r>
            <a:r>
              <a:rPr lang="sk-SK" dirty="0" smtClean="0"/>
              <a:t>návyky</a:t>
            </a:r>
          </a:p>
          <a:p>
            <a:pPr marL="550926" indent="-514350">
              <a:buFont typeface="Wingdings 2"/>
              <a:buAutoNum type="arabicPeriod"/>
            </a:pPr>
            <a:r>
              <a:rPr lang="sk-SK" dirty="0" smtClean="0"/>
              <a:t> </a:t>
            </a:r>
            <a:r>
              <a:rPr lang="sk-SK" dirty="0" smtClean="0"/>
              <a:t>nedostatok </a:t>
            </a:r>
            <a:r>
              <a:rPr lang="sk-SK" dirty="0" smtClean="0"/>
              <a:t>pohybu</a:t>
            </a:r>
          </a:p>
          <a:p>
            <a:pPr marL="550926" indent="-514350">
              <a:buFont typeface="Wingdings 2"/>
              <a:buAutoNum type="arabicPeriod"/>
            </a:pPr>
            <a:r>
              <a:rPr lang="sk-SK" dirty="0" smtClean="0"/>
              <a:t>nadváha</a:t>
            </a:r>
          </a:p>
          <a:p>
            <a:pPr marL="550926" indent="-514350">
              <a:buFont typeface="Wingdings 2"/>
              <a:buAutoNum type="arabicPeriod"/>
            </a:pPr>
            <a:r>
              <a:rPr lang="sk-SK" dirty="0" smtClean="0"/>
              <a:t>nadmerné </a:t>
            </a:r>
            <a:r>
              <a:rPr lang="sk-SK" dirty="0" smtClean="0"/>
              <a:t>pitie </a:t>
            </a:r>
            <a:r>
              <a:rPr lang="sk-SK" dirty="0" smtClean="0"/>
              <a:t>alkoholu</a:t>
            </a:r>
          </a:p>
          <a:p>
            <a:pPr marL="550926" indent="-514350">
              <a:buFont typeface="Wingdings 2"/>
              <a:buAutoNum type="arabicPeriod"/>
            </a:pPr>
            <a:r>
              <a:rPr lang="sk-SK" dirty="0" smtClean="0"/>
              <a:t>fajčenie</a:t>
            </a:r>
            <a:endParaRPr lang="sk-SK" dirty="0" smtClean="0"/>
          </a:p>
          <a:p>
            <a:pPr marL="550926" indent="-514350">
              <a:buAutoNum type="arabicPeriod"/>
            </a:pPr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rgbClr val="00B0F0"/>
                </a:solidFill>
              </a:rPr>
              <a:t>2. Mŕtvica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r>
              <a:rPr lang="sk-SK" dirty="0" smtClean="0"/>
              <a:t>Cievna </a:t>
            </a:r>
            <a:r>
              <a:rPr lang="sk-SK" dirty="0" smtClean="0"/>
              <a:t>mozgová </a:t>
            </a:r>
            <a:r>
              <a:rPr lang="sk-SK" dirty="0" smtClean="0"/>
              <a:t>príhoda</a:t>
            </a:r>
            <a:endParaRPr lang="sk-SK" dirty="0" smtClean="0"/>
          </a:p>
          <a:p>
            <a:r>
              <a:rPr lang="sk-SK" dirty="0" smtClean="0"/>
              <a:t>v </a:t>
            </a:r>
            <a:r>
              <a:rPr lang="sk-SK" dirty="0" smtClean="0"/>
              <a:t>roku 2011 pre ňu zomrelo 6,2 milióna ľudí a mnohí, ktorí ju prežili, zostali </a:t>
            </a:r>
            <a:r>
              <a:rPr lang="sk-SK" dirty="0" smtClean="0"/>
              <a:t>invalidi</a:t>
            </a:r>
            <a:endParaRPr lang="sk-SK" dirty="0" smtClean="0"/>
          </a:p>
          <a:p>
            <a:r>
              <a:rPr lang="sk-SK" dirty="0" smtClean="0"/>
              <a:t>Príčiny vzniku </a:t>
            </a:r>
          </a:p>
        </p:txBody>
      </p:sp>
      <p:pic>
        <p:nvPicPr>
          <p:cNvPr id="10242" name="Picture 2" descr="http://liek.beautywoman.sk/sites/default/files/images/content-legacy/MRTVICA_3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928670"/>
            <a:ext cx="3238500" cy="21621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solidFill>
                  <a:srgbClr val="00B0F0"/>
                </a:solidFill>
              </a:rPr>
              <a:t>3. Infekcie dolných dýchacích ciest</a:t>
            </a:r>
            <a:r>
              <a:rPr lang="pl-PL" dirty="0" smtClean="0"/>
              <a:t/>
            </a:r>
            <a:br>
              <a:rPr lang="pl-PL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bežné </a:t>
            </a:r>
            <a:r>
              <a:rPr lang="sk-SK" dirty="0" smtClean="0"/>
              <a:t>ochorenia </a:t>
            </a:r>
          </a:p>
          <a:p>
            <a:r>
              <a:rPr lang="sk-SK" dirty="0" smtClean="0"/>
              <a:t>vážnejší </a:t>
            </a:r>
            <a:r>
              <a:rPr lang="sk-SK" dirty="0" smtClean="0"/>
              <a:t>priebeh môžu mať u detí, starých ľudí a osôb s oslabeným imunitným </a:t>
            </a:r>
            <a:r>
              <a:rPr lang="sk-SK" dirty="0" smtClean="0"/>
              <a:t>systémom</a:t>
            </a:r>
          </a:p>
          <a:p>
            <a:r>
              <a:rPr lang="sk-SK" dirty="0" smtClean="0"/>
              <a:t>zápal </a:t>
            </a:r>
            <a:r>
              <a:rPr lang="sk-SK" dirty="0" smtClean="0"/>
              <a:t>priedušnice</a:t>
            </a:r>
          </a:p>
          <a:p>
            <a:r>
              <a:rPr lang="sk-SK" dirty="0" smtClean="0"/>
              <a:t>Zápal priedušiek/ pľúc</a:t>
            </a:r>
          </a:p>
          <a:p>
            <a:r>
              <a:rPr lang="sk-SK" dirty="0" err="1" smtClean="0"/>
              <a:t>silkóza</a:t>
            </a:r>
            <a:r>
              <a:rPr lang="sk-SK" dirty="0" smtClean="0"/>
              <a:t> alebo </a:t>
            </a:r>
            <a:r>
              <a:rPr lang="sk-SK" dirty="0" err="1" smtClean="0"/>
              <a:t>azbestóza</a:t>
            </a:r>
            <a:endParaRPr lang="sk-SK" dirty="0" smtClean="0"/>
          </a:p>
          <a:p>
            <a:r>
              <a:rPr lang="sk-SK" dirty="0" smtClean="0"/>
              <a:t>Nádorové ochorenia</a:t>
            </a:r>
            <a:endParaRPr lang="sk-S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solidFill>
                  <a:srgbClr val="00B0F0"/>
                </a:solidFill>
              </a:rPr>
              <a:t>4. </a:t>
            </a:r>
            <a:r>
              <a:rPr lang="sk-SK" dirty="0" smtClean="0">
                <a:solidFill>
                  <a:srgbClr val="00B0F0"/>
                </a:solidFill>
              </a:rPr>
              <a:t>CHOCHP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pl-PL" dirty="0" smtClean="0"/>
              <a:t/>
            </a:r>
            <a:br>
              <a:rPr lang="pl-PL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Chronická </a:t>
            </a:r>
            <a:r>
              <a:rPr lang="pl-PL" dirty="0" smtClean="0"/>
              <a:t>obštrukčná choroba </a:t>
            </a:r>
            <a:r>
              <a:rPr lang="pl-PL" dirty="0" smtClean="0"/>
              <a:t>pľúc</a:t>
            </a:r>
          </a:p>
          <a:p>
            <a:r>
              <a:rPr lang="sk-SK" dirty="0" smtClean="0"/>
              <a:t> Astma</a:t>
            </a:r>
            <a:r>
              <a:rPr lang="sk-SK" dirty="0" smtClean="0"/>
              <a:t>, zápaly priedušiek, </a:t>
            </a:r>
            <a:r>
              <a:rPr lang="sk-SK" dirty="0" err="1" smtClean="0"/>
              <a:t>emfyzém</a:t>
            </a:r>
            <a:r>
              <a:rPr lang="sk-SK" dirty="0" smtClean="0"/>
              <a:t> pľúc, </a:t>
            </a:r>
            <a:r>
              <a:rPr lang="sk-SK" dirty="0" err="1" smtClean="0"/>
              <a:t>atď</a:t>
            </a:r>
            <a:endParaRPr lang="sk-SK" dirty="0" smtClean="0"/>
          </a:p>
          <a:p>
            <a:r>
              <a:rPr lang="sk-SK" dirty="0" smtClean="0"/>
              <a:t>P</a:t>
            </a:r>
            <a:r>
              <a:rPr lang="sk-SK" dirty="0" smtClean="0"/>
              <a:t>retrvávajúci </a:t>
            </a:r>
            <a:r>
              <a:rPr lang="sk-SK" dirty="0" smtClean="0"/>
              <a:t>kašeľ, dýchavičnosť, piskoty pri dýchaní</a:t>
            </a:r>
            <a:endParaRPr lang="sk-SK" dirty="0"/>
          </a:p>
        </p:txBody>
      </p:sp>
      <p:pic>
        <p:nvPicPr>
          <p:cNvPr id="5" name="Obrázok 4" descr="kru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4" y="3786190"/>
            <a:ext cx="2857500" cy="28575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rgbClr val="00B0F0"/>
                </a:solidFill>
              </a:rPr>
              <a:t>5. Hnačka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najviac </a:t>
            </a:r>
            <a:r>
              <a:rPr lang="sk-SK" dirty="0" smtClean="0"/>
              <a:t>v oblastiach, kde je problém dostať sa k pitnej vode </a:t>
            </a:r>
          </a:p>
          <a:p>
            <a:r>
              <a:rPr lang="sk-SK" dirty="0" smtClean="0"/>
              <a:t>medzi </a:t>
            </a:r>
            <a:r>
              <a:rPr lang="sk-SK" dirty="0" smtClean="0"/>
              <a:t>obeťami sú najmä deti do päť </a:t>
            </a:r>
            <a:r>
              <a:rPr lang="sk-SK" dirty="0" smtClean="0"/>
              <a:t>rokov</a:t>
            </a:r>
          </a:p>
          <a:p>
            <a:r>
              <a:rPr lang="sk-SK" dirty="0" smtClean="0"/>
              <a:t>v </a:t>
            </a:r>
            <a:r>
              <a:rPr lang="sk-SK" dirty="0" smtClean="0"/>
              <a:t>roku 2011 zomrelo až 1,9 milióna ľudí.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rgbClr val="00B0F0"/>
                </a:solidFill>
              </a:rPr>
              <a:t>6. HIV / AIDS</a:t>
            </a:r>
            <a:br>
              <a:rPr lang="sk-SK" dirty="0" smtClean="0">
                <a:solidFill>
                  <a:srgbClr val="00B0F0"/>
                </a:solidFill>
              </a:rPr>
            </a:br>
            <a:endParaRPr lang="sk-SK" dirty="0">
              <a:solidFill>
                <a:srgbClr val="00B0F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 V roku 2011 zomrelo na HIV a AIDS 1,6 milióna </a:t>
            </a:r>
            <a:r>
              <a:rPr lang="sk-SK" dirty="0" smtClean="0"/>
              <a:t>ľudí</a:t>
            </a:r>
            <a:endParaRPr lang="sk-SK" dirty="0" smtClean="0"/>
          </a:p>
          <a:p>
            <a:r>
              <a:rPr lang="sk-SK" dirty="0" smtClean="0"/>
              <a:t>Prvé príznaky HIV infekcie sú ľahko zameniteľné s chrípkovým </a:t>
            </a:r>
            <a:r>
              <a:rPr lang="sk-SK" dirty="0" smtClean="0"/>
              <a:t>ochorením</a:t>
            </a:r>
          </a:p>
          <a:p>
            <a:r>
              <a:rPr lang="sk-SK" dirty="0" smtClean="0"/>
              <a:t>K prenosu vírusu HIV je potrebná takzvaná "infekčná dávka"</a:t>
            </a:r>
            <a:endParaRPr lang="sk-SK" dirty="0" smtClean="0"/>
          </a:p>
          <a:p>
            <a:endParaRPr lang="sk-SK" dirty="0"/>
          </a:p>
        </p:txBody>
      </p:sp>
      <p:pic>
        <p:nvPicPr>
          <p:cNvPr id="4" name="Obrázok 3" descr="hiv-vir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57950" y="4270962"/>
            <a:ext cx="2643206" cy="25870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chnický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222</TotalTime>
  <Words>270</Words>
  <Application>Microsoft Office PowerPoint</Application>
  <PresentationFormat>Prezentácia na obrazovke (4:3)</PresentationFormat>
  <Paragraphs>85</Paragraphs>
  <Slides>16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16</vt:i4>
      </vt:variant>
    </vt:vector>
  </HeadingPairs>
  <TitlesOfParts>
    <vt:vector size="17" baseType="lpstr">
      <vt:lpstr>Technický</vt:lpstr>
      <vt:lpstr>10 najčastejších príčin smrti                dnešnej doby  </vt:lpstr>
      <vt:lpstr>Obsah</vt:lpstr>
      <vt:lpstr>Úvod do témy</vt:lpstr>
      <vt:lpstr>1. Ischemická choroba srdca </vt:lpstr>
      <vt:lpstr>2. Mŕtvica </vt:lpstr>
      <vt:lpstr>3. Infekcie dolných dýchacích ciest </vt:lpstr>
      <vt:lpstr>4. CHOCHP  </vt:lpstr>
      <vt:lpstr>5. Hnačka </vt:lpstr>
      <vt:lpstr>6. HIV / AIDS </vt:lpstr>
      <vt:lpstr>7. Rakovina pľúc </vt:lpstr>
      <vt:lpstr>  Fajčenie, pasívne fajčenie Znečistené prostredie (azbest a iné škodliviny) Genetický faktor (dedičnosť) Životospráva </vt:lpstr>
      <vt:lpstr>8. Cukrovka </vt:lpstr>
      <vt:lpstr>9. Smrť následkom dopravnej nehody </vt:lpstr>
      <vt:lpstr>  10. Predčasné narodenie    </vt:lpstr>
      <vt:lpstr>Zdroje:</vt:lpstr>
      <vt:lpstr>Snímka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 najčastejších príčin smrti dnešnej doby</dc:title>
  <dc:creator>Juskovie</dc:creator>
  <cp:lastModifiedBy>Juskovie</cp:lastModifiedBy>
  <cp:revision>25</cp:revision>
  <dcterms:created xsi:type="dcterms:W3CDTF">2015-05-25T19:34:32Z</dcterms:created>
  <dcterms:modified xsi:type="dcterms:W3CDTF">2015-05-26T04:35:09Z</dcterms:modified>
</cp:coreProperties>
</file>