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9" r:id="rId4"/>
    <p:sldId id="260" r:id="rId5"/>
    <p:sldId id="258" r:id="rId6"/>
    <p:sldId id="268" r:id="rId7"/>
    <p:sldId id="261" r:id="rId8"/>
    <p:sldId id="269" r:id="rId9"/>
    <p:sldId id="262" r:id="rId10"/>
    <p:sldId id="263" r:id="rId11"/>
    <p:sldId id="270" r:id="rId12"/>
    <p:sldId id="264" r:id="rId13"/>
    <p:sldId id="267" r:id="rId14"/>
    <p:sldId id="266" r:id="rId15"/>
    <p:sldId id="265" r:id="rId1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480" autoAdjust="0"/>
  </p:normalViewPr>
  <p:slideViewPr>
    <p:cSldViewPr>
      <p:cViewPr varScale="1">
        <p:scale>
          <a:sx n="79" d="100"/>
          <a:sy n="79" d="100"/>
        </p:scale>
        <p:origin x="-154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DE2540-14F3-4D8B-8615-A117ABEE66F4}" type="datetimeFigureOut">
              <a:rPr lang="uk-UA" smtClean="0"/>
              <a:pPr/>
              <a:t>26.03.2020</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856432-38BC-4C8E-B047-2D35DC931A35}"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Stoletov_curve"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youtube.com/watch?v=Ij72BJesb3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sk-SK" sz="1200" kern="1200" smtClean="0">
                <a:solidFill>
                  <a:schemeClr val="tx1"/>
                </a:solidFill>
                <a:latin typeface="+mn-lt"/>
                <a:ea typeface="+mn-ea"/>
                <a:cs typeface="+mn-cs"/>
              </a:rPr>
              <a:t>Prvým pokusom o vysvetlenie fyzikálnej podstaty magnetizácie látok bola Ampérova hypotéza. Táto myšlienka, ktorú navrhol francúzsky fyzik Andre Marie Ampère začiatkom 19. storočia spočívala v tom, že každý magnet sa skladá z najmenších možných „elementárnych rotujúcych nábojov“, ktoré rotujúc (spin elektrónov) vytvárajú magnetické pole veľkého magnetu. Vonkajšie magnetické pole sa pokúša usporiadať tieto prúdy tak, aby smer magnetického poľa každého prúdu sa zhodoval so smerom vonkajšieho magnetického poľa. V niektorých látkach sú tieto vnútorné prúdy orientované náhodne, v iných je poradie zachované aj po odstránení poľa vonkajšieho magnetu.</a:t>
            </a:r>
            <a:endParaRPr lang="uk-UA" sz="1200" kern="120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39856432-38BC-4C8E-B047-2D35DC931A35}" type="slidenum">
              <a:rPr lang="uk-UA" smtClean="0"/>
              <a:pPr/>
              <a:t>2</a:t>
            </a:fld>
            <a:endParaRPr lang="uk-U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sk-SK" smtClean="0"/>
              <a:t>Podkova</a:t>
            </a:r>
            <a:endParaRPr lang="uk-UA"/>
          </a:p>
        </p:txBody>
      </p:sp>
      <p:sp>
        <p:nvSpPr>
          <p:cNvPr id="4" name="Номер слайда 3"/>
          <p:cNvSpPr>
            <a:spLocks noGrp="1"/>
          </p:cNvSpPr>
          <p:nvPr>
            <p:ph type="sldNum" sz="quarter" idx="10"/>
          </p:nvPr>
        </p:nvSpPr>
        <p:spPr/>
        <p:txBody>
          <a:bodyPr/>
          <a:lstStyle/>
          <a:p>
            <a:fld id="{39856432-38BC-4C8E-B047-2D35DC931A35}" type="slidenum">
              <a:rPr lang="uk-UA" smtClean="0"/>
              <a:pPr/>
              <a:t>11</a:t>
            </a:fld>
            <a:endParaRPr lang="uk-U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200" kern="1200" smtClean="0">
                <a:solidFill>
                  <a:schemeClr val="tx1"/>
                </a:solidFill>
                <a:latin typeface="+mn-lt"/>
                <a:ea typeface="+mn-ea"/>
                <a:cs typeface="+mn-cs"/>
              </a:rPr>
              <a:t>Ako vidíme, zdá sa, že magnetické pole vonkajšieho magnetu je vytlačené z dimagnetu, mierne vtiahnuté do paramagnetu a silne vtiahnuté do ferromagnetu.</a:t>
            </a:r>
            <a:r>
              <a:rPr lang="uk-UA" sz="1200" kern="1200" baseline="0" smtClean="0">
                <a:solidFill>
                  <a:schemeClr val="tx1"/>
                </a:solidFill>
                <a:latin typeface="+mn-lt"/>
                <a:ea typeface="+mn-ea"/>
                <a:cs typeface="+mn-cs"/>
              </a:rPr>
              <a:t> (</a:t>
            </a:r>
            <a:r>
              <a:rPr lang="sk-SK" sz="1200" smtClean="0"/>
              <a:t>červené – B látky, modré – B po</a:t>
            </a:r>
            <a:r>
              <a:rPr lang="sk-SK" sz="1200" smtClean="0">
                <a:latin typeface="+mn-lt"/>
              </a:rPr>
              <a:t>ľa, zelené – vyslednica</a:t>
            </a:r>
            <a:r>
              <a:rPr lang="ru-RU" sz="1200" smtClean="0">
                <a:latin typeface="+mn-lt"/>
              </a:rPr>
              <a:t>)</a:t>
            </a:r>
            <a:endParaRPr lang="uk-UA" sz="1200" kern="1200" smtClean="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39856432-38BC-4C8E-B047-2D35DC931A35}" type="slidenum">
              <a:rPr lang="uk-UA" smtClean="0"/>
              <a:pPr/>
              <a:t>12</a:t>
            </a:fld>
            <a:endParaRPr lang="uk-U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228600" indent="-228600">
              <a:buNone/>
            </a:pPr>
            <a:r>
              <a:rPr lang="sk-SK" smtClean="0"/>
              <a:t>1</a:t>
            </a:r>
            <a:r>
              <a:rPr lang="ru-RU" smtClean="0"/>
              <a:t>) </a:t>
            </a:r>
            <a:r>
              <a:rPr lang="sk-SK" smtClean="0"/>
              <a:t>K</a:t>
            </a:r>
            <a:r>
              <a:rPr lang="sk-SK" smtClean="0">
                <a:latin typeface="Calibri"/>
              </a:rPr>
              <a:t>ó</a:t>
            </a:r>
            <a:r>
              <a:rPr lang="sk-SK" smtClean="0"/>
              <a:t>baľt,</a:t>
            </a:r>
            <a:r>
              <a:rPr lang="sk-SK" baseline="0" smtClean="0"/>
              <a:t> 1403.</a:t>
            </a:r>
            <a:endParaRPr lang="ru-RU" smtClean="0"/>
          </a:p>
          <a:p>
            <a:r>
              <a:rPr lang="ru-RU" smtClean="0"/>
              <a:t>2)</a:t>
            </a:r>
            <a:r>
              <a:rPr lang="sk-SK" smtClean="0"/>
              <a:t> Voda, Sodík,</a:t>
            </a:r>
            <a:r>
              <a:rPr lang="sk-SK" baseline="0" smtClean="0"/>
              <a:t> Gadolínium.</a:t>
            </a:r>
            <a:endParaRPr lang="ru-RU" smtClean="0"/>
          </a:p>
          <a:p>
            <a:r>
              <a:rPr lang="ru-RU" smtClean="0"/>
              <a:t>3)</a:t>
            </a:r>
            <a:r>
              <a:rPr lang="sk-SK" smtClean="0"/>
              <a:t> Na dia-, ferro- a para- magnetiky.</a:t>
            </a:r>
            <a:endParaRPr lang="ru-RU" smtClean="0"/>
          </a:p>
          <a:p>
            <a:pPr marL="0" marR="0" indent="0" algn="l" defTabSz="914400" rtl="0" eaLnBrk="1" fontAlgn="auto" latinLnBrk="0" hangingPunct="1">
              <a:lnSpc>
                <a:spcPct val="100000"/>
              </a:lnSpc>
              <a:spcBef>
                <a:spcPts val="0"/>
              </a:spcBef>
              <a:spcAft>
                <a:spcPts val="0"/>
              </a:spcAft>
              <a:buClrTx/>
              <a:buSzTx/>
              <a:buFontTx/>
              <a:buNone/>
              <a:tabLst/>
              <a:defRPr/>
            </a:pPr>
            <a:r>
              <a:rPr lang="ru-RU" smtClean="0"/>
              <a:t>4)</a:t>
            </a:r>
            <a:r>
              <a:rPr lang="sk-SK" smtClean="0"/>
              <a:t> Magnetická susceptibilita diamagnetika je menšia</a:t>
            </a:r>
            <a:r>
              <a:rPr lang="sk-SK" baseline="0" smtClean="0"/>
              <a:t> ako 0, má poriadok 1 milionnej – 1 desaťtisicíny.</a:t>
            </a:r>
          </a:p>
          <a:p>
            <a:pPr marL="0" marR="0" indent="0" algn="l" defTabSz="914400" rtl="0" eaLnBrk="1" fontAlgn="auto" latinLnBrk="0" hangingPunct="1">
              <a:lnSpc>
                <a:spcPct val="100000"/>
              </a:lnSpc>
              <a:spcBef>
                <a:spcPts val="0"/>
              </a:spcBef>
              <a:spcAft>
                <a:spcPts val="0"/>
              </a:spcAft>
              <a:buClrTx/>
              <a:buSzTx/>
              <a:buFontTx/>
              <a:buNone/>
              <a:tabLst/>
              <a:defRPr/>
            </a:pPr>
            <a:r>
              <a:rPr lang="sk-SK" smtClean="0"/>
              <a:t>Magnetická susceptibilita paramagnetika je väčšia</a:t>
            </a:r>
            <a:r>
              <a:rPr lang="sk-SK" baseline="0" smtClean="0"/>
              <a:t> ako 0, ale tiež má poriadok 1 milionnej – 1 desaťtisicíny.</a:t>
            </a:r>
            <a:endParaRPr lang="uk-UA" smtClean="0"/>
          </a:p>
          <a:p>
            <a:pPr marL="0" marR="0" indent="0" algn="l" defTabSz="914400" rtl="0" eaLnBrk="1" fontAlgn="auto" latinLnBrk="0" hangingPunct="1">
              <a:lnSpc>
                <a:spcPct val="100000"/>
              </a:lnSpc>
              <a:spcBef>
                <a:spcPts val="0"/>
              </a:spcBef>
              <a:spcAft>
                <a:spcPts val="0"/>
              </a:spcAft>
              <a:buClrTx/>
              <a:buSzTx/>
              <a:buFontTx/>
              <a:buNone/>
              <a:tabLst/>
              <a:defRPr/>
            </a:pPr>
            <a:r>
              <a:rPr lang="sk-SK" smtClean="0"/>
              <a:t>Magnetická susceptibilita ferromagnetika je väčšia</a:t>
            </a:r>
            <a:r>
              <a:rPr lang="sk-SK" baseline="0" smtClean="0"/>
              <a:t> ako 0, má poriadok sto-tisíc. Líši sa u rôzných ferromagnetikov.</a:t>
            </a:r>
            <a:endParaRPr lang="ru-RU" smtClean="0"/>
          </a:p>
          <a:p>
            <a:r>
              <a:rPr lang="ru-RU" smtClean="0"/>
              <a:t>5)</a:t>
            </a:r>
            <a:r>
              <a:rPr lang="sk-SK" smtClean="0"/>
              <a:t> Vzťah</a:t>
            </a:r>
            <a:r>
              <a:rPr lang="sk-SK" baseline="0" smtClean="0"/>
              <a:t> m</a:t>
            </a:r>
            <a:r>
              <a:rPr lang="sk-SK" smtClean="0"/>
              <a:t>agnetickej indukcie diamagnetika  a poľa je </a:t>
            </a:r>
            <a:r>
              <a:rPr lang="sk-SK" sz="1200" smtClean="0">
                <a:latin typeface="+mn-lt"/>
              </a:rPr>
              <a:t>skoro rovný ale menší 1.</a:t>
            </a:r>
          </a:p>
          <a:p>
            <a:r>
              <a:rPr lang="sk-SK" smtClean="0"/>
              <a:t>Vzťah</a:t>
            </a:r>
            <a:r>
              <a:rPr lang="sk-SK" baseline="0" smtClean="0"/>
              <a:t> m</a:t>
            </a:r>
            <a:r>
              <a:rPr lang="sk-SK" smtClean="0"/>
              <a:t>agnetickej indukcie paramagnetika a poľa je </a:t>
            </a:r>
            <a:r>
              <a:rPr lang="sk-SK" sz="1200" smtClean="0">
                <a:latin typeface="+mn-lt"/>
              </a:rPr>
              <a:t>skoro rovný ale väčší 1.</a:t>
            </a:r>
            <a:endParaRPr lang="sk-SK" smtClean="0"/>
          </a:p>
          <a:p>
            <a:r>
              <a:rPr lang="sk-SK" smtClean="0"/>
              <a:t>Magnetická indukcia</a:t>
            </a:r>
            <a:r>
              <a:rPr lang="sk-SK" baseline="0" smtClean="0"/>
              <a:t> </a:t>
            </a:r>
            <a:r>
              <a:rPr lang="sk-SK" smtClean="0"/>
              <a:t>ferromagnetika je oveľa</a:t>
            </a:r>
            <a:r>
              <a:rPr lang="sk-SK" baseline="0" smtClean="0"/>
              <a:t> väčšia, ako vonkajšieho poľa.</a:t>
            </a:r>
            <a:endParaRPr lang="uk-UA"/>
          </a:p>
        </p:txBody>
      </p:sp>
      <p:sp>
        <p:nvSpPr>
          <p:cNvPr id="4" name="Номер слайда 3"/>
          <p:cNvSpPr>
            <a:spLocks noGrp="1"/>
          </p:cNvSpPr>
          <p:nvPr>
            <p:ph type="sldNum" sz="quarter" idx="10"/>
          </p:nvPr>
        </p:nvSpPr>
        <p:spPr/>
        <p:txBody>
          <a:bodyPr/>
          <a:lstStyle/>
          <a:p>
            <a:fld id="{39856432-38BC-4C8E-B047-2D35DC931A35}" type="slidenum">
              <a:rPr lang="uk-UA" smtClean="0"/>
              <a:pPr/>
              <a:t>13</a:t>
            </a:fld>
            <a:endParaRPr lang="uk-U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200" kern="1200" smtClean="0">
                <a:solidFill>
                  <a:schemeClr val="tx1"/>
                </a:solidFill>
                <a:latin typeface="+mn-lt"/>
                <a:ea typeface="+mn-ea"/>
                <a:cs typeface="+mn-cs"/>
              </a:rPr>
              <a:t>Ampérova hypotéza bola pre Maxwella impulzom a inšpiráciou pri vytváraní jeho systému rovníc spájajúcich elektrické a magnetické polia. Moderná teória magnetizmu je neoddeliteľná od elektriny a je založená na zákonoch kvantovej mechaniky a špeciálnej teórii relativity Alberta Einsteina.</a:t>
            </a:r>
            <a:endParaRPr lang="uk-UA" sz="1200" kern="1200" smtClean="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39856432-38BC-4C8E-B047-2D35DC931A35}" type="slidenum">
              <a:rPr lang="uk-UA" smtClean="0"/>
              <a:pPr/>
              <a:t>3</a:t>
            </a:fld>
            <a:endParaRPr lang="uk-U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200" kern="1200" smtClean="0">
                <a:solidFill>
                  <a:schemeClr val="tx1"/>
                </a:solidFill>
                <a:latin typeface="+mn-lt"/>
                <a:ea typeface="+mn-ea"/>
                <a:cs typeface="+mn-cs"/>
              </a:rPr>
              <a:t>Závislosť magnetickej citlivosti ferromagnetu na intenzite magnetizačného poľa sa nazýva Stoletovova krivka a je spôsobená komplikovanými magnetizačnými mechanizmami</a:t>
            </a:r>
          </a:p>
          <a:p>
            <a:pPr marL="0" marR="0" indent="0" algn="l" defTabSz="914400" rtl="0" eaLnBrk="1" fontAlgn="auto" latinLnBrk="0" hangingPunct="1">
              <a:lnSpc>
                <a:spcPct val="100000"/>
              </a:lnSpc>
              <a:spcBef>
                <a:spcPts val="0"/>
              </a:spcBef>
              <a:spcAft>
                <a:spcPts val="0"/>
              </a:spcAft>
              <a:buClrTx/>
              <a:buSzTx/>
              <a:buFontTx/>
              <a:buNone/>
              <a:tabLst/>
              <a:defRPr/>
            </a:pPr>
            <a:r>
              <a:rPr lang="en-GB" smtClean="0">
                <a:hlinkClick r:id="rId3"/>
              </a:rPr>
              <a:t>https://en.wikipedia.org/wiki/Stoletov_curve</a:t>
            </a:r>
            <a:endParaRPr lang="uk-UA" sz="1200" kern="1200" smtClean="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39856432-38BC-4C8E-B047-2D35DC931A35}" type="slidenum">
              <a:rPr lang="uk-UA" smtClean="0"/>
              <a:pPr/>
              <a:t>4</a:t>
            </a:fld>
            <a:endParaRPr lang="uk-U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sk-SK" smtClean="0"/>
              <a:t>Vidíme, že</a:t>
            </a:r>
            <a:r>
              <a:rPr lang="sk-SK" baseline="0" smtClean="0"/>
              <a:t> všetky vzácne plyny, ušľachtilé kovy naľavo od platinových sú diamagnetami.</a:t>
            </a:r>
          </a:p>
          <a:p>
            <a:pPr marL="0" marR="0" indent="0" algn="l" defTabSz="914400" rtl="0" eaLnBrk="1" fontAlgn="auto" latinLnBrk="0" hangingPunct="1">
              <a:lnSpc>
                <a:spcPct val="100000"/>
              </a:lnSpc>
              <a:spcBef>
                <a:spcPts val="0"/>
              </a:spcBef>
              <a:spcAft>
                <a:spcPts val="0"/>
              </a:spcAft>
              <a:buClrTx/>
              <a:buSzTx/>
              <a:buFontTx/>
              <a:buNone/>
              <a:tabLst/>
              <a:defRPr/>
            </a:pPr>
            <a:r>
              <a:rPr lang="sk-SK" smtClean="0"/>
              <a:t>Magnetická susceptibilita diamagnetika je menšia</a:t>
            </a:r>
            <a:r>
              <a:rPr lang="sk-SK" baseline="0" smtClean="0"/>
              <a:t> ako 0, má poriadok 1 milionnej – 1 desaťtisíciny.</a:t>
            </a:r>
            <a:endParaRPr lang="uk-UA" smtClean="0"/>
          </a:p>
        </p:txBody>
      </p:sp>
      <p:sp>
        <p:nvSpPr>
          <p:cNvPr id="4" name="Номер слайда 3"/>
          <p:cNvSpPr>
            <a:spLocks noGrp="1"/>
          </p:cNvSpPr>
          <p:nvPr>
            <p:ph type="sldNum" sz="quarter" idx="10"/>
          </p:nvPr>
        </p:nvSpPr>
        <p:spPr/>
        <p:txBody>
          <a:bodyPr/>
          <a:lstStyle/>
          <a:p>
            <a:fld id="{39856432-38BC-4C8E-B047-2D35DC931A35}" type="slidenum">
              <a:rPr lang="uk-UA" smtClean="0"/>
              <a:pPr/>
              <a:t>5</a:t>
            </a:fld>
            <a:endParaRPr lang="uk-U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GB" smtClean="0"/>
              <a:t>Živá žaba </a:t>
            </a:r>
            <a:r>
              <a:rPr lang="sk-SK" smtClean="0"/>
              <a:t>levituje</a:t>
            </a:r>
            <a:r>
              <a:rPr lang="sk-SK" baseline="0" smtClean="0"/>
              <a:t> </a:t>
            </a:r>
            <a:r>
              <a:rPr lang="en-GB" smtClean="0"/>
              <a:t>vo vertikálnom otvore Bitterovho solenoidu s priemerom 32 mm v magnetickom poli asi 16 tesla v magnetickom laboratóriu pre vysoké pole v Nijmegene.</a:t>
            </a:r>
            <a:endParaRPr lang="sk-SK" smtClean="0"/>
          </a:p>
          <a:p>
            <a:r>
              <a:rPr lang="en-GB" smtClean="0">
                <a:hlinkClick r:id="rId3"/>
              </a:rPr>
              <a:t>https://www.youtube.com/watch?v=Ij72BJesb3g</a:t>
            </a:r>
            <a:endParaRPr lang="uk-UA"/>
          </a:p>
        </p:txBody>
      </p:sp>
      <p:sp>
        <p:nvSpPr>
          <p:cNvPr id="4" name="Номер слайда 3"/>
          <p:cNvSpPr>
            <a:spLocks noGrp="1"/>
          </p:cNvSpPr>
          <p:nvPr>
            <p:ph type="sldNum" sz="quarter" idx="10"/>
          </p:nvPr>
        </p:nvSpPr>
        <p:spPr/>
        <p:txBody>
          <a:bodyPr/>
          <a:lstStyle/>
          <a:p>
            <a:fld id="{39856432-38BC-4C8E-B047-2D35DC931A35}" type="slidenum">
              <a:rPr lang="uk-UA" smtClean="0"/>
              <a:pPr/>
              <a:t>6</a:t>
            </a:fld>
            <a:endParaRPr lang="uk-U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sk-SK" smtClean="0"/>
              <a:t>Vidíme, že</a:t>
            </a:r>
            <a:r>
              <a:rPr lang="sk-SK" baseline="0" smtClean="0"/>
              <a:t> všetky alkalické kovy i kovy alkalických zemín sú paramagnetami.</a:t>
            </a:r>
            <a:endParaRPr lang="sk-SK" smtClean="0"/>
          </a:p>
          <a:p>
            <a:r>
              <a:rPr lang="sk-SK" smtClean="0"/>
              <a:t>Magnetická susceptibilita paramagnetika je väčšia</a:t>
            </a:r>
            <a:r>
              <a:rPr lang="sk-SK" baseline="0" smtClean="0"/>
              <a:t> ako 0, ale tiež má poriadok 1 milionnej – 1 desaťtisíciny.</a:t>
            </a:r>
            <a:endParaRPr lang="uk-UA"/>
          </a:p>
        </p:txBody>
      </p:sp>
      <p:sp>
        <p:nvSpPr>
          <p:cNvPr id="4" name="Номер слайда 3"/>
          <p:cNvSpPr>
            <a:spLocks noGrp="1"/>
          </p:cNvSpPr>
          <p:nvPr>
            <p:ph type="sldNum" sz="quarter" idx="10"/>
          </p:nvPr>
        </p:nvSpPr>
        <p:spPr/>
        <p:txBody>
          <a:bodyPr/>
          <a:lstStyle/>
          <a:p>
            <a:fld id="{39856432-38BC-4C8E-B047-2D35DC931A35}" type="slidenum">
              <a:rPr lang="uk-UA" smtClean="0"/>
              <a:pPr/>
              <a:t>7</a:t>
            </a:fld>
            <a:endParaRPr lang="uk-U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GB" smtClean="0"/>
              <a:t>Keď sa z kadičky naleje tekutý kyslík do silného magnetu, je kvôli svojmu paramagnetizmu kyslík dočasne </a:t>
            </a:r>
            <a:r>
              <a:rPr lang="sk-SK" smtClean="0"/>
              <a:t>umiestnen</a:t>
            </a:r>
            <a:r>
              <a:rPr lang="en-GB" smtClean="0"/>
              <a:t>ý medzi magnetickými pólmi.</a:t>
            </a:r>
            <a:endParaRPr lang="uk-UA"/>
          </a:p>
        </p:txBody>
      </p:sp>
      <p:sp>
        <p:nvSpPr>
          <p:cNvPr id="4" name="Номер слайда 3"/>
          <p:cNvSpPr>
            <a:spLocks noGrp="1"/>
          </p:cNvSpPr>
          <p:nvPr>
            <p:ph type="sldNum" sz="quarter" idx="10"/>
          </p:nvPr>
        </p:nvSpPr>
        <p:spPr/>
        <p:txBody>
          <a:bodyPr/>
          <a:lstStyle/>
          <a:p>
            <a:fld id="{39856432-38BC-4C8E-B047-2D35DC931A35}" type="slidenum">
              <a:rPr lang="uk-UA" smtClean="0"/>
              <a:pPr/>
              <a:t>8</a:t>
            </a:fld>
            <a:endParaRPr lang="uk-U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GB" smtClean="0"/>
              <a:t>Curieov bod alebo Curieho teplota je teplota fázového prechodu druhého rádu spojená s náhlou zmenou symetrických vlastností látky (napríklad magnetická vo feromagnetoch, elektrická vo ferroelektrike a kryštalochemická v usporiadaných zliatinách). Pomenovaný po Pierre Curie. Pri teplotách pod Curieho bodom vykazujú feromagnety spontánnu (spontánnu) magnetizáciu a určitú magneticko-kryštalickú symetriu. V bode Curie je intenzita tepelného pohybu atómov feromagnetu dostatočná na zničenie jej spontánnej magnetizácie, magnetického usporiadania a zmeny symetrie, v dôsledku čoho sa feromagnet stáva paramagnetom. Podobne v prípade antiferomagnetov pri teplote, ktorá sa rovná Curieovej teplote (Curieho antiferomagnetický bod alebo Néelov bod), sa ich charakteristická magnetická štruktúra (magnetické podvrstvy) zničí a antiferomagnety sa stanú paramagnetami.</a:t>
            </a:r>
            <a:endParaRPr lang="sk-SK" smtClean="0"/>
          </a:p>
          <a:p>
            <a:endParaRPr lang="sk-SK" smtClean="0"/>
          </a:p>
          <a:p>
            <a:pPr marL="0" marR="0" indent="0" algn="l" defTabSz="914400" rtl="0" eaLnBrk="1" fontAlgn="auto" latinLnBrk="0" hangingPunct="1">
              <a:lnSpc>
                <a:spcPct val="100000"/>
              </a:lnSpc>
              <a:spcBef>
                <a:spcPts val="0"/>
              </a:spcBef>
              <a:spcAft>
                <a:spcPts val="0"/>
              </a:spcAft>
              <a:buClrTx/>
              <a:buSzTx/>
              <a:buFontTx/>
              <a:buNone/>
              <a:tabLst/>
              <a:defRPr/>
            </a:pPr>
            <a:r>
              <a:rPr lang="sk-SK" smtClean="0"/>
              <a:t>Magnetická susceptibilita ferromagnetika je väčšia</a:t>
            </a:r>
            <a:r>
              <a:rPr lang="sk-SK" baseline="0" smtClean="0"/>
              <a:t> ako 0, má poriadok sto-tisíc. Líši sa u rôzných ferromagnetikov.</a:t>
            </a:r>
            <a:endParaRPr lang="uk-UA" smtClean="0"/>
          </a:p>
        </p:txBody>
      </p:sp>
      <p:sp>
        <p:nvSpPr>
          <p:cNvPr id="4" name="Номер слайда 3"/>
          <p:cNvSpPr>
            <a:spLocks noGrp="1"/>
          </p:cNvSpPr>
          <p:nvPr>
            <p:ph type="sldNum" sz="quarter" idx="10"/>
          </p:nvPr>
        </p:nvSpPr>
        <p:spPr/>
        <p:txBody>
          <a:bodyPr/>
          <a:lstStyle/>
          <a:p>
            <a:fld id="{39856432-38BC-4C8E-B047-2D35DC931A35}" type="slidenum">
              <a:rPr lang="uk-UA" smtClean="0"/>
              <a:pPr/>
              <a:t>9</a:t>
            </a:fld>
            <a:endParaRPr lang="uk-U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sk-SK" smtClean="0"/>
              <a:t>Ferromagnetami</a:t>
            </a:r>
            <a:r>
              <a:rPr lang="sk-SK" baseline="0" smtClean="0"/>
              <a:t> sú taktiež zlučeniny ako Fe3AI</a:t>
            </a:r>
            <a:r>
              <a:rPr lang="ru-RU" baseline="0" smtClean="0"/>
              <a:t>; </a:t>
            </a:r>
            <a:r>
              <a:rPr lang="sk-SK" baseline="0" smtClean="0"/>
              <a:t>Ni3Mn</a:t>
            </a:r>
            <a:r>
              <a:rPr lang="ru-RU" baseline="0" smtClean="0"/>
              <a:t>; </a:t>
            </a:r>
            <a:r>
              <a:rPr lang="sk-SK" baseline="0" smtClean="0"/>
              <a:t>FePd3</a:t>
            </a:r>
            <a:r>
              <a:rPr lang="ru-RU" baseline="0" smtClean="0"/>
              <a:t>; </a:t>
            </a:r>
            <a:r>
              <a:rPr lang="sk-SK" baseline="0" smtClean="0"/>
              <a:t>MnPt3</a:t>
            </a:r>
            <a:r>
              <a:rPr lang="ru-RU" baseline="0" smtClean="0"/>
              <a:t>; </a:t>
            </a:r>
            <a:r>
              <a:rPr lang="sk-SK" baseline="0" smtClean="0"/>
              <a:t>CrPt3</a:t>
            </a:r>
            <a:r>
              <a:rPr lang="ru-RU" baseline="0" smtClean="0"/>
              <a:t>; </a:t>
            </a:r>
            <a:r>
              <a:rPr lang="sk-SK" baseline="0" smtClean="0"/>
              <a:t>ZnCMn3</a:t>
            </a:r>
            <a:r>
              <a:rPr lang="ru-RU" baseline="0" smtClean="0"/>
              <a:t>; </a:t>
            </a:r>
            <a:r>
              <a:rPr lang="sk-SK" baseline="0" smtClean="0"/>
              <a:t>AlCMn3.</a:t>
            </a:r>
            <a:endParaRPr lang="uk-UA"/>
          </a:p>
        </p:txBody>
      </p:sp>
      <p:sp>
        <p:nvSpPr>
          <p:cNvPr id="4" name="Номер слайда 3"/>
          <p:cNvSpPr>
            <a:spLocks noGrp="1"/>
          </p:cNvSpPr>
          <p:nvPr>
            <p:ph type="sldNum" sz="quarter" idx="10"/>
          </p:nvPr>
        </p:nvSpPr>
        <p:spPr/>
        <p:txBody>
          <a:bodyPr/>
          <a:lstStyle/>
          <a:p>
            <a:fld id="{39856432-38BC-4C8E-B047-2D35DC931A35}" type="slidenum">
              <a:rPr lang="uk-UA" smtClean="0"/>
              <a:pPr/>
              <a:t>10</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BB7A41FA-C137-4950-879F-99E9E3A90386}" type="datetimeFigureOut">
              <a:rPr lang="uk-UA" smtClean="0"/>
              <a:pPr/>
              <a:t>26.03.2020</a:t>
            </a:fld>
            <a:endParaRPr lang="uk-UA"/>
          </a:p>
        </p:txBody>
      </p:sp>
      <p:sp>
        <p:nvSpPr>
          <p:cNvPr id="16" name="Номер слайда 15"/>
          <p:cNvSpPr>
            <a:spLocks noGrp="1"/>
          </p:cNvSpPr>
          <p:nvPr>
            <p:ph type="sldNum" sz="quarter" idx="11"/>
          </p:nvPr>
        </p:nvSpPr>
        <p:spPr/>
        <p:txBody>
          <a:bodyPr/>
          <a:lstStyle/>
          <a:p>
            <a:fld id="{8F3AF3D6-A597-45EC-9192-F55DC70CC2B5}" type="slidenum">
              <a:rPr lang="uk-UA" smtClean="0"/>
              <a:pPr/>
              <a:t>‹#›</a:t>
            </a:fld>
            <a:endParaRPr lang="uk-UA"/>
          </a:p>
        </p:txBody>
      </p:sp>
      <p:sp>
        <p:nvSpPr>
          <p:cNvPr id="17" name="Нижний колонтитул 16"/>
          <p:cNvSpPr>
            <a:spLocks noGrp="1"/>
          </p:cNvSpPr>
          <p:nvPr>
            <p:ph type="ftr" sz="quarter" idx="12"/>
          </p:nvPr>
        </p:nvSpPr>
        <p:spPr/>
        <p:txBody>
          <a:bodyPr/>
          <a:lstStyle/>
          <a:p>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B7A41FA-C137-4950-879F-99E9E3A90386}" type="datetimeFigureOut">
              <a:rPr lang="uk-UA" smtClean="0"/>
              <a:pPr/>
              <a:t>26.03.2020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8F3AF3D6-A597-45EC-9192-F55DC70CC2B5}"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B7A41FA-C137-4950-879F-99E9E3A90386}" type="datetimeFigureOut">
              <a:rPr lang="uk-UA" smtClean="0"/>
              <a:pPr/>
              <a:t>26.03.2020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8F3AF3D6-A597-45EC-9192-F55DC70CC2B5}"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BB7A41FA-C137-4950-879F-99E9E3A90386}" type="datetimeFigureOut">
              <a:rPr lang="uk-UA" smtClean="0"/>
              <a:pPr/>
              <a:t>26.03.2020</a:t>
            </a:fld>
            <a:endParaRPr lang="uk-UA"/>
          </a:p>
        </p:txBody>
      </p:sp>
      <p:sp>
        <p:nvSpPr>
          <p:cNvPr id="15" name="Номер слайда 14"/>
          <p:cNvSpPr>
            <a:spLocks noGrp="1"/>
          </p:cNvSpPr>
          <p:nvPr>
            <p:ph type="sldNum" sz="quarter" idx="15"/>
          </p:nvPr>
        </p:nvSpPr>
        <p:spPr/>
        <p:txBody>
          <a:bodyPr/>
          <a:lstStyle>
            <a:lvl1pPr algn="ctr">
              <a:defRPr/>
            </a:lvl1pPr>
          </a:lstStyle>
          <a:p>
            <a:fld id="{8F3AF3D6-A597-45EC-9192-F55DC70CC2B5}" type="slidenum">
              <a:rPr lang="uk-UA" smtClean="0"/>
              <a:pPr/>
              <a:t>‹#›</a:t>
            </a:fld>
            <a:endParaRPr lang="uk-UA"/>
          </a:p>
        </p:txBody>
      </p:sp>
      <p:sp>
        <p:nvSpPr>
          <p:cNvPr id="16" name="Нижний колонтитул 15"/>
          <p:cNvSpPr>
            <a:spLocks noGrp="1"/>
          </p:cNvSpPr>
          <p:nvPr>
            <p:ph type="ftr" sz="quarter" idx="16"/>
          </p:nvPr>
        </p:nvSpPr>
        <p:spPr/>
        <p:txBody>
          <a:bodyPr/>
          <a:lstStyle/>
          <a:p>
            <a:endParaRPr lang="uk-UA"/>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BB7A41FA-C137-4950-879F-99E9E3A90386}" type="datetimeFigureOut">
              <a:rPr lang="uk-UA" smtClean="0"/>
              <a:pPr/>
              <a:t>26.03.2020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8F3AF3D6-A597-45EC-9192-F55DC70CC2B5}" type="slidenum">
              <a:rPr lang="uk-UA" smtClean="0"/>
              <a:pPr/>
              <a:t>‹#›</a:t>
            </a:fld>
            <a:endParaRPr lang="uk-UA"/>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BB7A41FA-C137-4950-879F-99E9E3A90386}" type="datetimeFigureOut">
              <a:rPr lang="uk-UA" smtClean="0"/>
              <a:pPr/>
              <a:t>26.03.2020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8F3AF3D6-A597-45EC-9192-F55DC70CC2B5}" type="slidenum">
              <a:rPr lang="uk-UA" smtClean="0"/>
              <a:pPr/>
              <a:t>‹#›</a:t>
            </a:fld>
            <a:endParaRPr lang="uk-UA"/>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8F3AF3D6-A597-45EC-9192-F55DC70CC2B5}" type="slidenum">
              <a:rPr lang="uk-UA" smtClean="0"/>
              <a:pPr/>
              <a:t>‹#›</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7" name="Дата 6"/>
          <p:cNvSpPr>
            <a:spLocks noGrp="1"/>
          </p:cNvSpPr>
          <p:nvPr>
            <p:ph type="dt" sz="half" idx="10"/>
          </p:nvPr>
        </p:nvSpPr>
        <p:spPr/>
        <p:txBody>
          <a:bodyPr/>
          <a:lstStyle/>
          <a:p>
            <a:fld id="{BB7A41FA-C137-4950-879F-99E9E3A90386}" type="datetimeFigureOut">
              <a:rPr lang="uk-UA" smtClean="0"/>
              <a:pPr/>
              <a:t>26.03.2020</a:t>
            </a:fld>
            <a:endParaRPr lang="uk-UA"/>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B7A41FA-C137-4950-879F-99E9E3A90386}" type="datetimeFigureOut">
              <a:rPr lang="uk-UA" smtClean="0"/>
              <a:pPr/>
              <a:t>26.03.2020</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8F3AF3D6-A597-45EC-9192-F55DC70CC2B5}" type="slidenum">
              <a:rPr lang="uk-UA" smtClean="0"/>
              <a:pPr/>
              <a:t>‹#›</a:t>
            </a:fld>
            <a:endParaRPr lang="uk-UA"/>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B7A41FA-C137-4950-879F-99E9E3A90386}" type="datetimeFigureOut">
              <a:rPr lang="uk-UA" smtClean="0"/>
              <a:pPr/>
              <a:t>26.03.2020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8F3AF3D6-A597-45EC-9192-F55DC70CC2B5}"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BB7A41FA-C137-4950-879F-99E9E3A90386}" type="datetimeFigureOut">
              <a:rPr lang="uk-UA" smtClean="0"/>
              <a:pPr/>
              <a:t>26.03.2020</a:t>
            </a:fld>
            <a:endParaRPr lang="uk-UA"/>
          </a:p>
        </p:txBody>
      </p:sp>
      <p:sp>
        <p:nvSpPr>
          <p:cNvPr id="9" name="Номер слайда 8"/>
          <p:cNvSpPr>
            <a:spLocks noGrp="1"/>
          </p:cNvSpPr>
          <p:nvPr>
            <p:ph type="sldNum" sz="quarter" idx="15"/>
          </p:nvPr>
        </p:nvSpPr>
        <p:spPr/>
        <p:txBody>
          <a:bodyPr/>
          <a:lstStyle/>
          <a:p>
            <a:fld id="{8F3AF3D6-A597-45EC-9192-F55DC70CC2B5}" type="slidenum">
              <a:rPr lang="uk-UA" smtClean="0"/>
              <a:pPr/>
              <a:t>‹#›</a:t>
            </a:fld>
            <a:endParaRPr lang="uk-UA"/>
          </a:p>
        </p:txBody>
      </p:sp>
      <p:sp>
        <p:nvSpPr>
          <p:cNvPr id="10" name="Нижний колонтитул 9"/>
          <p:cNvSpPr>
            <a:spLocks noGrp="1"/>
          </p:cNvSpPr>
          <p:nvPr>
            <p:ph type="ftr" sz="quarter" idx="16"/>
          </p:nvPr>
        </p:nvSpPr>
        <p:spPr/>
        <p:txBody>
          <a:bodyPr/>
          <a:lstStyle/>
          <a:p>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BB7A41FA-C137-4950-879F-99E9E3A90386}" type="datetimeFigureOut">
              <a:rPr lang="uk-UA" smtClean="0"/>
              <a:pPr/>
              <a:t>26.03.2020</a:t>
            </a:fld>
            <a:endParaRPr lang="uk-UA"/>
          </a:p>
        </p:txBody>
      </p:sp>
      <p:sp>
        <p:nvSpPr>
          <p:cNvPr id="9" name="Номер слайда 8"/>
          <p:cNvSpPr>
            <a:spLocks noGrp="1"/>
          </p:cNvSpPr>
          <p:nvPr>
            <p:ph type="sldNum" sz="quarter" idx="11"/>
          </p:nvPr>
        </p:nvSpPr>
        <p:spPr/>
        <p:txBody>
          <a:bodyPr/>
          <a:lstStyle/>
          <a:p>
            <a:fld id="{8F3AF3D6-A597-45EC-9192-F55DC70CC2B5}" type="slidenum">
              <a:rPr lang="uk-UA" smtClean="0"/>
              <a:pPr/>
              <a:t>‹#›</a:t>
            </a:fld>
            <a:endParaRPr lang="uk-UA"/>
          </a:p>
        </p:txBody>
      </p:sp>
      <p:sp>
        <p:nvSpPr>
          <p:cNvPr id="10" name="Нижний колонтитул 9"/>
          <p:cNvSpPr>
            <a:spLocks noGrp="1"/>
          </p:cNvSpPr>
          <p:nvPr>
            <p:ph type="ftr" sz="quarter" idx="12"/>
          </p:nvPr>
        </p:nvSpPr>
        <p:spPr/>
        <p:txBody>
          <a:bodyPr/>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B7A41FA-C137-4950-879F-99E9E3A90386}" type="datetimeFigureOut">
              <a:rPr lang="uk-UA" smtClean="0"/>
              <a:pPr/>
              <a:t>26.03.2020</a:t>
            </a:fld>
            <a:endParaRPr lang="uk-UA"/>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uk-UA"/>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F3AF3D6-A597-45EC-9192-F55DC70CC2B5}" type="slidenum">
              <a:rPr lang="uk-UA" smtClean="0"/>
              <a:pPr/>
              <a:t>‹#›</a:t>
            </a:fld>
            <a:endParaRPr lang="uk-UA"/>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sk.wikipedia.org/wiki/Hlavn%C3%A1_str%C3%A1nk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sk-SK" smtClean="0">
              <a:solidFill>
                <a:schemeClr val="tx1"/>
              </a:solidFill>
            </a:endParaRPr>
          </a:p>
          <a:p>
            <a:r>
              <a:rPr lang="sk-SK" smtClean="0">
                <a:solidFill>
                  <a:schemeClr val="tx1"/>
                </a:solidFill>
              </a:rPr>
              <a:t>Žiak 2.A ročníka</a:t>
            </a:r>
          </a:p>
          <a:p>
            <a:r>
              <a:rPr lang="sk-SK" smtClean="0">
                <a:solidFill>
                  <a:schemeClr val="tx1"/>
                </a:solidFill>
              </a:rPr>
              <a:t>Koro</a:t>
            </a:r>
            <a:r>
              <a:rPr lang="sk-SK" smtClean="0">
                <a:solidFill>
                  <a:schemeClr val="tx1"/>
                </a:solidFill>
                <a:latin typeface="Calibri"/>
              </a:rPr>
              <a:t>ľ</a:t>
            </a:r>
            <a:r>
              <a:rPr lang="sk-SK" smtClean="0">
                <a:solidFill>
                  <a:schemeClr val="tx1"/>
                </a:solidFill>
              </a:rPr>
              <a:t> Vladimír</a:t>
            </a:r>
          </a:p>
        </p:txBody>
      </p:sp>
      <p:sp>
        <p:nvSpPr>
          <p:cNvPr id="2" name="Заголовок 1"/>
          <p:cNvSpPr>
            <a:spLocks noGrp="1"/>
          </p:cNvSpPr>
          <p:nvPr>
            <p:ph type="ctrTitle"/>
          </p:nvPr>
        </p:nvSpPr>
        <p:spPr/>
        <p:txBody>
          <a:bodyPr/>
          <a:lstStyle/>
          <a:p>
            <a:r>
              <a:rPr lang="sk-SK" smtClean="0"/>
              <a:t>Dia-, Fer</a:t>
            </a:r>
            <a:r>
              <a:rPr lang="en-US" smtClean="0"/>
              <a:t>r</a:t>
            </a:r>
            <a:r>
              <a:rPr lang="sk-SK" smtClean="0"/>
              <a:t>o- a Para- magnetizmus, látky, vlastnosti</a:t>
            </a:r>
            <a:endParaRPr lang="uk-U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1524000"/>
          <a:ext cx="8229600" cy="37084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sk-SK" smtClean="0"/>
                        <a:t>Ferromagnetik</a:t>
                      </a:r>
                      <a:endParaRPr lang="uk-UA"/>
                    </a:p>
                  </a:txBody>
                  <a:tcPr/>
                </a:tc>
                <a:tc>
                  <a:txBody>
                    <a:bodyPr/>
                    <a:lstStyle/>
                    <a:p>
                      <a:r>
                        <a:rPr lang="sk-SK" smtClean="0"/>
                        <a:t>Curyho</a:t>
                      </a:r>
                      <a:r>
                        <a:rPr lang="sk-SK" baseline="0" smtClean="0"/>
                        <a:t> bod</a:t>
                      </a:r>
                      <a:r>
                        <a:rPr lang="en-US" baseline="0" smtClean="0"/>
                        <a:t>, </a:t>
                      </a:r>
                      <a:r>
                        <a:rPr lang="en-US" baseline="0" smtClean="0">
                          <a:latin typeface="Calibri"/>
                        </a:rPr>
                        <a:t>°C</a:t>
                      </a:r>
                      <a:endParaRPr lang="uk-UA"/>
                    </a:p>
                  </a:txBody>
                  <a:tcPr/>
                </a:tc>
              </a:tr>
              <a:tr h="370840">
                <a:tc>
                  <a:txBody>
                    <a:bodyPr/>
                    <a:lstStyle/>
                    <a:p>
                      <a:r>
                        <a:rPr lang="en-US" smtClean="0"/>
                        <a:t>Fe</a:t>
                      </a:r>
                      <a:endParaRPr lang="uk-UA"/>
                    </a:p>
                  </a:txBody>
                  <a:tcPr/>
                </a:tc>
                <a:tc>
                  <a:txBody>
                    <a:bodyPr/>
                    <a:lstStyle/>
                    <a:p>
                      <a:r>
                        <a:rPr lang="en-US" smtClean="0"/>
                        <a:t>1043</a:t>
                      </a:r>
                      <a:endParaRPr lang="uk-UA"/>
                    </a:p>
                  </a:txBody>
                  <a:tcPr/>
                </a:tc>
              </a:tr>
              <a:tr h="370840">
                <a:tc>
                  <a:txBody>
                    <a:bodyPr/>
                    <a:lstStyle/>
                    <a:p>
                      <a:r>
                        <a:rPr lang="en-US" smtClean="0"/>
                        <a:t>Co</a:t>
                      </a:r>
                      <a:endParaRPr lang="uk-UA"/>
                    </a:p>
                  </a:txBody>
                  <a:tcPr/>
                </a:tc>
                <a:tc>
                  <a:txBody>
                    <a:bodyPr/>
                    <a:lstStyle/>
                    <a:p>
                      <a:r>
                        <a:rPr lang="en-US" smtClean="0"/>
                        <a:t>1403</a:t>
                      </a:r>
                      <a:endParaRPr lang="uk-UA"/>
                    </a:p>
                  </a:txBody>
                  <a:tcPr/>
                </a:tc>
              </a:tr>
              <a:tr h="370840">
                <a:tc>
                  <a:txBody>
                    <a:bodyPr/>
                    <a:lstStyle/>
                    <a:p>
                      <a:r>
                        <a:rPr lang="en-US" smtClean="0"/>
                        <a:t>Ni</a:t>
                      </a:r>
                      <a:endParaRPr lang="uk-UA"/>
                    </a:p>
                  </a:txBody>
                  <a:tcPr/>
                </a:tc>
                <a:tc>
                  <a:txBody>
                    <a:bodyPr/>
                    <a:lstStyle/>
                    <a:p>
                      <a:r>
                        <a:rPr lang="en-US" smtClean="0"/>
                        <a:t>631</a:t>
                      </a:r>
                      <a:endParaRPr lang="uk-UA"/>
                    </a:p>
                  </a:txBody>
                  <a:tcPr/>
                </a:tc>
              </a:tr>
              <a:tr h="370840">
                <a:tc>
                  <a:txBody>
                    <a:bodyPr/>
                    <a:lstStyle/>
                    <a:p>
                      <a:r>
                        <a:rPr lang="en-US" smtClean="0"/>
                        <a:t>Gd</a:t>
                      </a:r>
                      <a:endParaRPr lang="uk-UA"/>
                    </a:p>
                  </a:txBody>
                  <a:tcPr/>
                </a:tc>
                <a:tc>
                  <a:txBody>
                    <a:bodyPr/>
                    <a:lstStyle/>
                    <a:p>
                      <a:r>
                        <a:rPr lang="en-US" smtClean="0"/>
                        <a:t>289</a:t>
                      </a:r>
                      <a:endParaRPr lang="uk-UA"/>
                    </a:p>
                  </a:txBody>
                  <a:tcPr/>
                </a:tc>
              </a:tr>
              <a:tr h="370840">
                <a:tc>
                  <a:txBody>
                    <a:bodyPr/>
                    <a:lstStyle/>
                    <a:p>
                      <a:r>
                        <a:rPr lang="en-US" smtClean="0"/>
                        <a:t>Tb</a:t>
                      </a:r>
                      <a:endParaRPr lang="uk-UA"/>
                    </a:p>
                  </a:txBody>
                  <a:tcPr/>
                </a:tc>
                <a:tc>
                  <a:txBody>
                    <a:bodyPr/>
                    <a:lstStyle/>
                    <a:p>
                      <a:r>
                        <a:rPr lang="en-US" smtClean="0"/>
                        <a:t>223</a:t>
                      </a:r>
                      <a:endParaRPr lang="uk-UA"/>
                    </a:p>
                  </a:txBody>
                  <a:tcPr/>
                </a:tc>
              </a:tr>
              <a:tr h="370840">
                <a:tc>
                  <a:txBody>
                    <a:bodyPr/>
                    <a:lstStyle/>
                    <a:p>
                      <a:r>
                        <a:rPr lang="en-US" smtClean="0"/>
                        <a:t>Dy</a:t>
                      </a:r>
                      <a:endParaRPr lang="uk-UA"/>
                    </a:p>
                  </a:txBody>
                  <a:tcPr/>
                </a:tc>
                <a:tc>
                  <a:txBody>
                    <a:bodyPr/>
                    <a:lstStyle/>
                    <a:p>
                      <a:r>
                        <a:rPr lang="en-US" smtClean="0"/>
                        <a:t>87</a:t>
                      </a:r>
                      <a:endParaRPr lang="uk-UA"/>
                    </a:p>
                  </a:txBody>
                  <a:tcPr/>
                </a:tc>
              </a:tr>
              <a:tr h="370840">
                <a:tc>
                  <a:txBody>
                    <a:bodyPr/>
                    <a:lstStyle/>
                    <a:p>
                      <a:r>
                        <a:rPr lang="en-US" smtClean="0"/>
                        <a:t>Ho</a:t>
                      </a:r>
                      <a:endParaRPr lang="uk-UA"/>
                    </a:p>
                  </a:txBody>
                  <a:tcPr/>
                </a:tc>
                <a:tc>
                  <a:txBody>
                    <a:bodyPr/>
                    <a:lstStyle/>
                    <a:p>
                      <a:r>
                        <a:rPr lang="en-US" smtClean="0"/>
                        <a:t>20</a:t>
                      </a:r>
                      <a:endParaRPr lang="uk-UA"/>
                    </a:p>
                  </a:txBody>
                  <a:tcPr/>
                </a:tc>
              </a:tr>
              <a:tr h="370840">
                <a:tc>
                  <a:txBody>
                    <a:bodyPr/>
                    <a:lstStyle/>
                    <a:p>
                      <a:pPr algn="l"/>
                      <a:r>
                        <a:rPr lang="en-US" smtClean="0"/>
                        <a:t>Er</a:t>
                      </a:r>
                      <a:endParaRPr lang="sk-SK" smtClean="0"/>
                    </a:p>
                  </a:txBody>
                  <a:tcPr/>
                </a:tc>
                <a:tc>
                  <a:txBody>
                    <a:bodyPr/>
                    <a:lstStyle/>
                    <a:p>
                      <a:pPr algn="l"/>
                      <a:r>
                        <a:rPr lang="en-US" smtClean="0"/>
                        <a:t>19,6</a:t>
                      </a:r>
                      <a:endParaRPr lang="sk-SK" smtClean="0"/>
                    </a:p>
                  </a:txBody>
                  <a:tcPr/>
                </a:tc>
              </a:tr>
              <a:tr h="370840">
                <a:tc gridSpan="2">
                  <a:txBody>
                    <a:bodyPr/>
                    <a:lstStyle/>
                    <a:p>
                      <a:pPr algn="l"/>
                      <a:r>
                        <a:rPr lang="sk-SK" smtClean="0"/>
                        <a:t>Ferromagnetik, ktorého</a:t>
                      </a:r>
                      <a:r>
                        <a:rPr lang="sk-SK" baseline="0" smtClean="0"/>
                        <a:t> teplota klesla pod curyho bod, stáva sa paramagnetikom</a:t>
                      </a:r>
                      <a:endParaRPr lang="sk-SK" smtClean="0"/>
                    </a:p>
                  </a:txBody>
                  <a:tcPr/>
                </a:tc>
                <a:tc hMerge="1">
                  <a:txBody>
                    <a:bodyPr/>
                    <a:lstStyle/>
                    <a:p>
                      <a:pPr algn="l"/>
                      <a:endParaRPr lang="sk-SK" smtClean="0"/>
                    </a:p>
                  </a:txBody>
                  <a:tcPr/>
                </a:tc>
              </a:tr>
            </a:tbl>
          </a:graphicData>
        </a:graphic>
      </p:graphicFrame>
      <p:sp>
        <p:nvSpPr>
          <p:cNvPr id="3" name="Заголовок 2"/>
          <p:cNvSpPr>
            <a:spLocks noGrp="1"/>
          </p:cNvSpPr>
          <p:nvPr>
            <p:ph type="title"/>
          </p:nvPr>
        </p:nvSpPr>
        <p:spPr/>
        <p:txBody>
          <a:bodyPr/>
          <a:lstStyle/>
          <a:p>
            <a:r>
              <a:rPr lang="en-US" smtClean="0"/>
              <a:t>Ferromagnetiky</a:t>
            </a:r>
            <a:endParaRPr lang="uk-U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MagnetEZ.jpg"/>
          <p:cNvPicPr>
            <a:picLocks noGrp="1" noChangeAspect="1"/>
          </p:cNvPicPr>
          <p:nvPr>
            <p:ph idx="1"/>
          </p:nvPr>
        </p:nvPicPr>
        <p:blipFill>
          <a:blip r:embed="rId3" cstate="print"/>
          <a:stretch>
            <a:fillRect/>
          </a:stretch>
        </p:blipFill>
        <p:spPr>
          <a:xfrm>
            <a:off x="2333625" y="1524000"/>
            <a:ext cx="4476750" cy="4572000"/>
          </a:xfrm>
        </p:spPr>
      </p:pic>
      <p:sp>
        <p:nvSpPr>
          <p:cNvPr id="3" name="Заголовок 2"/>
          <p:cNvSpPr>
            <a:spLocks noGrp="1"/>
          </p:cNvSpPr>
          <p:nvPr>
            <p:ph type="title"/>
          </p:nvPr>
        </p:nvSpPr>
        <p:spPr/>
        <p:txBody>
          <a:bodyPr/>
          <a:lstStyle/>
          <a:p>
            <a:r>
              <a:rPr lang="en-US" smtClean="0"/>
              <a:t>Ferromagnet</a:t>
            </a:r>
            <a:endParaRPr lang="uk-U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диа ферро пара магнетики.png"/>
          <p:cNvPicPr>
            <a:picLocks noGrp="1" noChangeAspect="1"/>
          </p:cNvPicPr>
          <p:nvPr>
            <p:ph idx="1"/>
          </p:nvPr>
        </p:nvPicPr>
        <p:blipFill>
          <a:blip r:embed="rId3" cstate="print"/>
          <a:stretch>
            <a:fillRect/>
          </a:stretch>
        </p:blipFill>
        <p:spPr>
          <a:xfrm>
            <a:off x="107504" y="620689"/>
            <a:ext cx="9036496" cy="6120680"/>
          </a:xfrm>
        </p:spPr>
      </p:pic>
      <p:sp>
        <p:nvSpPr>
          <p:cNvPr id="3" name="Заголовок 2"/>
          <p:cNvSpPr>
            <a:spLocks noGrp="1"/>
          </p:cNvSpPr>
          <p:nvPr>
            <p:ph type="title"/>
          </p:nvPr>
        </p:nvSpPr>
        <p:spPr>
          <a:xfrm>
            <a:off x="0" y="0"/>
            <a:ext cx="9144000" cy="620688"/>
          </a:xfrm>
        </p:spPr>
        <p:txBody>
          <a:bodyPr>
            <a:normAutofit/>
          </a:bodyPr>
          <a:lstStyle/>
          <a:p>
            <a:r>
              <a:rPr lang="en-US" sz="2500" smtClean="0"/>
              <a:t>Znazornenie</a:t>
            </a:r>
            <a:endParaRPr lang="uk-UA" sz="25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sk-SK" smtClean="0"/>
              <a:t>Ktorý ferromagnetik má najvyššiu teplotu Curyho bodu z uvedených v tabuľke</a:t>
            </a:r>
            <a:r>
              <a:rPr lang="ru-RU" smtClean="0"/>
              <a:t>?</a:t>
            </a:r>
            <a:endParaRPr lang="sk-SK" smtClean="0"/>
          </a:p>
          <a:p>
            <a:r>
              <a:rPr lang="sk-SK" smtClean="0"/>
              <a:t>Uveďte priklad dia-, ferro- a para- magnetika.</a:t>
            </a:r>
          </a:p>
          <a:p>
            <a:r>
              <a:rPr lang="sk-SK" smtClean="0"/>
              <a:t>Ako sa členia látky podľa vzťahu medzi magnetizáciou a intenzitou</a:t>
            </a:r>
            <a:r>
              <a:rPr lang="ru-RU" smtClean="0"/>
              <a:t>?</a:t>
            </a:r>
            <a:endParaRPr lang="sk-SK" smtClean="0"/>
          </a:p>
          <a:p>
            <a:r>
              <a:rPr lang="sk-SK" smtClean="0"/>
              <a:t>Aku magnetick</a:t>
            </a:r>
            <a:r>
              <a:rPr lang="ru-RU" smtClean="0"/>
              <a:t>ú</a:t>
            </a:r>
            <a:r>
              <a:rPr lang="sk-SK" smtClean="0"/>
              <a:t> susceptibilitu maju dia-, ferro- a para- magnetiky?</a:t>
            </a:r>
            <a:endParaRPr lang="uk-UA" smtClean="0"/>
          </a:p>
          <a:p>
            <a:r>
              <a:rPr lang="sk-SK" smtClean="0"/>
              <a:t>Aký majú vzťah indukcie jednotlivých latok v magnetickom poli k indukcii samotného poľa</a:t>
            </a:r>
            <a:r>
              <a:rPr lang="ru-RU" smtClean="0"/>
              <a:t>?</a:t>
            </a:r>
            <a:endParaRPr lang="uk-UA"/>
          </a:p>
        </p:txBody>
      </p:sp>
      <p:sp>
        <p:nvSpPr>
          <p:cNvPr id="3" name="Заголовок 2"/>
          <p:cNvSpPr>
            <a:spLocks noGrp="1"/>
          </p:cNvSpPr>
          <p:nvPr>
            <p:ph type="title"/>
          </p:nvPr>
        </p:nvSpPr>
        <p:spPr/>
        <p:txBody>
          <a:bodyPr/>
          <a:lstStyle/>
          <a:p>
            <a:r>
              <a:rPr lang="sk-SK" smtClean="0"/>
              <a:t>Otázky</a:t>
            </a:r>
            <a:endParaRPr lang="uk-U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en-GB" smtClean="0">
                <a:hlinkClick r:id="rId2"/>
              </a:rPr>
              <a:t>https://sk.wikipedia.org/wiki/Hlavn%C3%A1_str%C3%A1nka</a:t>
            </a:r>
            <a:endParaRPr lang="sk-SK" smtClean="0"/>
          </a:p>
          <a:p>
            <a:r>
              <a:rPr lang="sk-SK" smtClean="0"/>
              <a:t>Staré učebnice</a:t>
            </a:r>
          </a:p>
          <a:p>
            <a:endParaRPr lang="uk-UA"/>
          </a:p>
        </p:txBody>
      </p:sp>
      <p:sp>
        <p:nvSpPr>
          <p:cNvPr id="3" name="Заголовок 2"/>
          <p:cNvSpPr>
            <a:spLocks noGrp="1"/>
          </p:cNvSpPr>
          <p:nvPr>
            <p:ph type="title"/>
          </p:nvPr>
        </p:nvSpPr>
        <p:spPr/>
        <p:txBody>
          <a:bodyPr/>
          <a:lstStyle/>
          <a:p>
            <a:r>
              <a:rPr lang="sk-SK" smtClean="0"/>
              <a:t>Zdroje</a:t>
            </a:r>
            <a:endParaRPr lang="uk-U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uk-UA"/>
          </a:p>
        </p:txBody>
      </p:sp>
      <p:sp>
        <p:nvSpPr>
          <p:cNvPr id="3" name="Заголовок 2"/>
          <p:cNvSpPr>
            <a:spLocks noGrp="1"/>
          </p:cNvSpPr>
          <p:nvPr>
            <p:ph type="title"/>
          </p:nvPr>
        </p:nvSpPr>
        <p:spPr/>
        <p:txBody>
          <a:bodyPr/>
          <a:lstStyle/>
          <a:p>
            <a:r>
              <a:rPr lang="en-GB" smtClean="0">
                <a:latin typeface="Calibri"/>
              </a:rPr>
              <a:t>Ď</a:t>
            </a:r>
            <a:r>
              <a:rPr lang="sk-SK" smtClean="0">
                <a:latin typeface="Calibri"/>
              </a:rPr>
              <a:t>akujem za pozornosť</a:t>
            </a:r>
            <a:r>
              <a:rPr lang="ru-RU" smtClean="0">
                <a:latin typeface="Calibri"/>
              </a:rPr>
              <a:t>!</a:t>
            </a:r>
            <a:endParaRPr lang="uk-U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en-US" noProof="1" smtClean="0"/>
              <a:t>Akákoľvek látka umiestnená v magnetickom poli magnetizuje, vytvár</a:t>
            </a:r>
            <a:r>
              <a:rPr lang="sk-SK" noProof="1" smtClean="0"/>
              <a:t>aj</a:t>
            </a:r>
            <a:r>
              <a:rPr lang="sk-SK" noProof="1" smtClean="0">
                <a:latin typeface="Calibri"/>
              </a:rPr>
              <a:t>úc</a:t>
            </a:r>
            <a:r>
              <a:rPr lang="en-US" noProof="1" smtClean="0"/>
              <a:t> svoje vlastné magnetické pole a magnetická indukcia takého poľa sa líši pre rôzne látky.</a:t>
            </a:r>
            <a:endParaRPr lang="sk-SK" noProof="1" smtClean="0"/>
          </a:p>
        </p:txBody>
      </p:sp>
      <p:sp>
        <p:nvSpPr>
          <p:cNvPr id="2" name="Заголовок 1"/>
          <p:cNvSpPr>
            <a:spLocks noGrp="1"/>
          </p:cNvSpPr>
          <p:nvPr>
            <p:ph type="title"/>
          </p:nvPr>
        </p:nvSpPr>
        <p:spPr/>
        <p:txBody>
          <a:bodyPr/>
          <a:lstStyle/>
          <a:p>
            <a:r>
              <a:rPr lang="sk-SK" smtClean="0"/>
              <a:t>Základná veta. Amperová hypotéza 1</a:t>
            </a:r>
            <a:endParaRPr lang="uk-U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a:bodyPr>
          <a:lstStyle/>
          <a:p>
            <a:r>
              <a:rPr lang="en-US" noProof="1" smtClean="0"/>
              <a:t>Magnetická indukcia B je vektorová veličina, ktorá charakterizuje silov</a:t>
            </a:r>
            <a:r>
              <a:rPr lang="sk-SK" noProof="1" smtClean="0"/>
              <a:t>ý</a:t>
            </a:r>
            <a:r>
              <a:rPr lang="en-US" noProof="1" smtClean="0"/>
              <a:t> účin</a:t>
            </a:r>
            <a:r>
              <a:rPr lang="sk-SK" noProof="1" smtClean="0"/>
              <a:t>o</a:t>
            </a:r>
            <a:r>
              <a:rPr lang="en-US" noProof="1" smtClean="0"/>
              <a:t>k magnetického poľa na pohybujúci sa náboj, alebo na vodič s prúdom v magnetickom poli.</a:t>
            </a:r>
            <a:endParaRPr lang="sk-SK" noProof="1" smtClean="0"/>
          </a:p>
          <a:p>
            <a:r>
              <a:rPr lang="sk-SK" noProof="1" smtClean="0"/>
              <a:t>Jednotkou magnetickej indukcie v sústave SI je 1 Tesla=1N/</a:t>
            </a:r>
            <a:r>
              <a:rPr lang="ru-RU" noProof="1" smtClean="0"/>
              <a:t>(</a:t>
            </a:r>
            <a:r>
              <a:rPr lang="sk-SK" noProof="1" smtClean="0"/>
              <a:t>1A*1m</a:t>
            </a:r>
            <a:r>
              <a:rPr lang="ru-RU" noProof="1" smtClean="0"/>
              <a:t>)</a:t>
            </a:r>
            <a:r>
              <a:rPr lang="sk-SK" noProof="1" smtClean="0"/>
              <a:t> – 1T</a:t>
            </a:r>
          </a:p>
          <a:p>
            <a:r>
              <a:rPr lang="sk-SK" noProof="1" smtClean="0"/>
              <a:t>Ekvivalentnou </a:t>
            </a:r>
            <a:r>
              <a:rPr lang="sk-SK" noProof="1" smtClean="0"/>
              <a:t>jedno</a:t>
            </a:r>
            <a:r>
              <a:rPr lang="en-US" noProof="1" smtClean="0"/>
              <a:t>t</a:t>
            </a:r>
            <a:r>
              <a:rPr lang="sk-SK" noProof="1" smtClean="0"/>
              <a:t>kou </a:t>
            </a:r>
            <a:r>
              <a:rPr lang="sk-SK" noProof="1" smtClean="0"/>
              <a:t>v s</a:t>
            </a:r>
            <a:r>
              <a:rPr lang="sk-SK" noProof="1" smtClean="0">
                <a:latin typeface="Calibri"/>
              </a:rPr>
              <a:t>ústave CGS je gauss, 1G=10</a:t>
            </a:r>
            <a:r>
              <a:rPr lang="en-US" noProof="1" smtClean="0">
                <a:latin typeface="Calibri"/>
              </a:rPr>
              <a:t>^-4</a:t>
            </a:r>
            <a:r>
              <a:rPr lang="sk-SK" noProof="1" smtClean="0">
                <a:latin typeface="Calibri"/>
              </a:rPr>
              <a:t> T</a:t>
            </a:r>
          </a:p>
          <a:p>
            <a:r>
              <a:rPr lang="sk-SK" noProof="1" smtClean="0"/>
              <a:t>Magnet na chladničku vytvára pole indukciou asi 5*10</a:t>
            </a:r>
            <a:r>
              <a:rPr lang="en-US" noProof="1" smtClean="0"/>
              <a:t>^-3 T</a:t>
            </a:r>
            <a:r>
              <a:rPr lang="sk-SK" noProof="1" smtClean="0"/>
              <a:t>.</a:t>
            </a:r>
            <a:endParaRPr lang="en-US" noProof="1" smtClean="0"/>
          </a:p>
          <a:p>
            <a:r>
              <a:rPr lang="sk-SK" noProof="1" smtClean="0"/>
              <a:t>Rekordná hodnota konštantného magnetického poľa, ktorú dosah</a:t>
            </a:r>
            <a:r>
              <a:rPr lang="en-US" noProof="1" smtClean="0"/>
              <a:t>li</a:t>
            </a:r>
            <a:r>
              <a:rPr lang="sk-SK" noProof="1" smtClean="0"/>
              <a:t> ľudia bez zničenia inštalácie je 1200 T</a:t>
            </a:r>
          </a:p>
          <a:p>
            <a:endParaRPr lang="uk-UA"/>
          </a:p>
        </p:txBody>
      </p:sp>
      <p:sp>
        <p:nvSpPr>
          <p:cNvPr id="3" name="Заголовок 2"/>
          <p:cNvSpPr>
            <a:spLocks noGrp="1"/>
          </p:cNvSpPr>
          <p:nvPr>
            <p:ph type="title"/>
          </p:nvPr>
        </p:nvSpPr>
        <p:spPr/>
        <p:txBody>
          <a:bodyPr>
            <a:normAutofit fontScale="90000"/>
          </a:bodyPr>
          <a:lstStyle/>
          <a:p>
            <a:r>
              <a:rPr lang="sk-SK" smtClean="0"/>
              <a:t>Veličiny+jednotky. Amperová hypotéza 2</a:t>
            </a:r>
            <a:endParaRPr lang="uk-U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en-GB" smtClean="0"/>
              <a:t>Magnetická susceptibilita je fyzikálna veličina charakterizujúca vzťah medzi magnetickým momentom (magnetizáciou) látky a magnetickým poľom v tejto látke.</a:t>
            </a:r>
            <a:endParaRPr lang="sk-SK" smtClean="0"/>
          </a:p>
          <a:p>
            <a:pPr>
              <a:buNone/>
            </a:pPr>
            <a:endParaRPr lang="uk-UA"/>
          </a:p>
        </p:txBody>
      </p:sp>
      <p:sp>
        <p:nvSpPr>
          <p:cNvPr id="3" name="Заголовок 2"/>
          <p:cNvSpPr>
            <a:spLocks noGrp="1"/>
          </p:cNvSpPr>
          <p:nvPr>
            <p:ph type="title"/>
          </p:nvPr>
        </p:nvSpPr>
        <p:spPr/>
        <p:txBody>
          <a:bodyPr/>
          <a:lstStyle/>
          <a:p>
            <a:r>
              <a:rPr lang="sk-SK" smtClean="0"/>
              <a:t>Veličiny+jednotky</a:t>
            </a:r>
            <a:endParaRPr lang="uk-UA"/>
          </a:p>
        </p:txBody>
      </p:sp>
      <p:sp>
        <p:nvSpPr>
          <p:cNvPr id="16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uk-UA"/>
          </a:p>
        </p:txBody>
      </p:sp>
      <p:sp>
        <p:nvSpPr>
          <p:cNvPr id="16387" name="Rectangle 3"/>
          <p:cNvSpPr>
            <a:spLocks noChangeArrowheads="1"/>
          </p:cNvSpPr>
          <p:nvPr/>
        </p:nvSpPr>
        <p:spPr bwMode="auto">
          <a:xfrm>
            <a:off x="0" y="8302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uk-UA"/>
          </a:p>
        </p:txBody>
      </p:sp>
      <p:pic>
        <p:nvPicPr>
          <p:cNvPr id="1638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11560" y="3501008"/>
            <a:ext cx="8064896" cy="913815"/>
          </a:xfrm>
          <a:prstGeom prst="rect">
            <a:avLst/>
          </a:prstGeom>
          <a:noFill/>
        </p:spPr>
      </p:pic>
      <p:sp>
        <p:nvSpPr>
          <p:cNvPr id="16390" name="Rectangle 6"/>
          <p:cNvSpPr>
            <a:spLocks noChangeArrowheads="1"/>
          </p:cNvSpPr>
          <p:nvPr/>
        </p:nvSpPr>
        <p:spPr bwMode="auto">
          <a:xfrm>
            <a:off x="0" y="8302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052736"/>
            <a:ext cx="8229600" cy="4572000"/>
          </a:xfrm>
        </p:spPr>
        <p:txBody>
          <a:bodyPr/>
          <a:lstStyle/>
          <a:p>
            <a:r>
              <a:rPr lang="en-GB" sz="2400" err="1" smtClean="0"/>
              <a:t>Látky</a:t>
            </a:r>
            <a:r>
              <a:rPr lang="en-GB" sz="2400" smtClean="0"/>
              <a:t>, </a:t>
            </a:r>
            <a:r>
              <a:rPr lang="en-GB" sz="2400" err="1" smtClean="0"/>
              <a:t>ktoré</a:t>
            </a:r>
            <a:r>
              <a:rPr lang="en-GB" sz="2400" smtClean="0"/>
              <a:t> </a:t>
            </a:r>
            <a:r>
              <a:rPr lang="en-GB" sz="2400" err="1" smtClean="0"/>
              <a:t>sú</a:t>
            </a:r>
            <a:r>
              <a:rPr lang="en-GB" sz="2400" smtClean="0"/>
              <a:t> </a:t>
            </a:r>
            <a:r>
              <a:rPr lang="en-GB" sz="2400" err="1" smtClean="0"/>
              <a:t>magnetizované</a:t>
            </a:r>
            <a:r>
              <a:rPr lang="en-GB" sz="2400" smtClean="0"/>
              <a:t>, </a:t>
            </a:r>
            <a:r>
              <a:rPr lang="en-GB" sz="2400" err="1" smtClean="0"/>
              <a:t>vytvárajú</a:t>
            </a:r>
            <a:r>
              <a:rPr lang="sk-SK" sz="2400" smtClean="0"/>
              <a:t>c</a:t>
            </a:r>
            <a:r>
              <a:rPr lang="en-GB" sz="2400" smtClean="0"/>
              <a:t> </a:t>
            </a:r>
            <a:r>
              <a:rPr lang="en-GB" sz="2400" err="1" smtClean="0"/>
              <a:t>vlastné</a:t>
            </a:r>
            <a:r>
              <a:rPr lang="en-GB" sz="2400" smtClean="0"/>
              <a:t> </a:t>
            </a:r>
            <a:r>
              <a:rPr lang="en-GB" sz="2400" err="1" smtClean="0"/>
              <a:t>magnetické</a:t>
            </a:r>
            <a:r>
              <a:rPr lang="en-GB" sz="2400" smtClean="0"/>
              <a:t> pole, </a:t>
            </a:r>
            <a:r>
              <a:rPr lang="en-GB" sz="2400" err="1" smtClean="0"/>
              <a:t>ktorého</a:t>
            </a:r>
            <a:r>
              <a:rPr lang="en-GB" sz="2400" smtClean="0"/>
              <a:t> </a:t>
            </a:r>
            <a:r>
              <a:rPr lang="en-GB" sz="2400" err="1" smtClean="0"/>
              <a:t>magnetická</a:t>
            </a:r>
            <a:r>
              <a:rPr lang="en-GB" sz="2400" smtClean="0"/>
              <a:t> </a:t>
            </a:r>
            <a:r>
              <a:rPr lang="en-GB" sz="2400" err="1" smtClean="0"/>
              <a:t>indukcia</a:t>
            </a:r>
            <a:r>
              <a:rPr lang="en-GB" sz="2400" smtClean="0"/>
              <a:t> je </a:t>
            </a:r>
            <a:r>
              <a:rPr lang="en-GB" sz="2400" err="1" smtClean="0"/>
              <a:t>mnohokrát</a:t>
            </a:r>
            <a:r>
              <a:rPr lang="en-GB" sz="2400" smtClean="0"/>
              <a:t> </a:t>
            </a:r>
            <a:r>
              <a:rPr lang="en-GB" sz="2400" err="1" smtClean="0"/>
              <a:t>menšia</a:t>
            </a:r>
            <a:r>
              <a:rPr lang="en-GB" sz="2400" smtClean="0"/>
              <a:t> </a:t>
            </a:r>
            <a:r>
              <a:rPr lang="en-GB" sz="2400" err="1" smtClean="0"/>
              <a:t>ako</a:t>
            </a:r>
            <a:r>
              <a:rPr lang="en-GB" sz="2400" smtClean="0"/>
              <a:t> </a:t>
            </a:r>
            <a:r>
              <a:rPr lang="en-GB" sz="2400" err="1" smtClean="0"/>
              <a:t>magnetická</a:t>
            </a:r>
            <a:r>
              <a:rPr lang="en-GB" sz="2400" smtClean="0"/>
              <a:t> </a:t>
            </a:r>
            <a:r>
              <a:rPr lang="en-GB" sz="2400" err="1" smtClean="0"/>
              <a:t>indukcia</a:t>
            </a:r>
            <a:r>
              <a:rPr lang="en-GB" sz="2400" smtClean="0"/>
              <a:t> </a:t>
            </a:r>
            <a:r>
              <a:rPr lang="en-GB" sz="2400" err="1" smtClean="0"/>
              <a:t>vonkajšieho</a:t>
            </a:r>
            <a:r>
              <a:rPr lang="en-GB" sz="2400" smtClean="0"/>
              <a:t> </a:t>
            </a:r>
            <a:r>
              <a:rPr lang="en-GB" sz="2400" err="1" smtClean="0"/>
              <a:t>magnetického</a:t>
            </a:r>
            <a:r>
              <a:rPr lang="en-GB" sz="2400" smtClean="0"/>
              <a:t> poľa (poľa , </a:t>
            </a:r>
            <a:r>
              <a:rPr lang="en-GB" sz="2400" err="1" smtClean="0"/>
              <a:t>ktoré</a:t>
            </a:r>
            <a:r>
              <a:rPr lang="en-GB" sz="2400" smtClean="0"/>
              <a:t> </a:t>
            </a:r>
            <a:r>
              <a:rPr lang="en-GB" sz="2400" err="1" smtClean="0"/>
              <a:t>spôsobilo</a:t>
            </a:r>
            <a:r>
              <a:rPr lang="en-GB" sz="2400" smtClean="0"/>
              <a:t> </a:t>
            </a:r>
            <a:r>
              <a:rPr lang="en-GB" sz="2400" err="1" smtClean="0"/>
              <a:t>magnetizáciu</a:t>
            </a:r>
            <a:r>
              <a:rPr lang="en-GB" sz="2400" smtClean="0"/>
              <a:t>), nazýva</a:t>
            </a:r>
            <a:r>
              <a:rPr lang="sk-SK" sz="2400" smtClean="0"/>
              <a:t>me</a:t>
            </a:r>
            <a:r>
              <a:rPr lang="en-GB" sz="2400" smtClean="0"/>
              <a:t> slabomagnetické látky</a:t>
            </a:r>
            <a:endParaRPr lang="sk-SK" sz="2400" smtClean="0"/>
          </a:p>
          <a:p>
            <a:r>
              <a:rPr lang="sk-SK" sz="2400" smtClean="0"/>
              <a:t>Patria k nim dia- a para- magnetické látky</a:t>
            </a:r>
          </a:p>
          <a:p>
            <a:r>
              <a:rPr lang="sk-SK" sz="2400" smtClean="0"/>
              <a:t>Diamagnetik – látka, častice ktorej s</a:t>
            </a:r>
            <a:r>
              <a:rPr lang="sk-SK" sz="2400" smtClean="0">
                <a:latin typeface="Calibri"/>
              </a:rPr>
              <a:t>ú </a:t>
            </a:r>
            <a:r>
              <a:rPr lang="sk-SK" sz="2400" smtClean="0"/>
              <a:t>magnetizované proti smeru vonkajšieho magnetického poľa. Podiel magnetickej indukcie látky a po</a:t>
            </a:r>
            <a:r>
              <a:rPr lang="sk-SK" sz="2400" smtClean="0">
                <a:latin typeface="Calibri"/>
              </a:rPr>
              <a:t>ľa je skoro rovný ale menší 1.</a:t>
            </a:r>
            <a:endParaRPr lang="sk-SK" sz="2400" smtClean="0"/>
          </a:p>
          <a:p>
            <a:r>
              <a:rPr lang="sk-SK" sz="2400" smtClean="0"/>
              <a:t>Diamagnetiky – Bi, NaCl, H2O, Ge, H2, Si, N2, Au, Ag</a:t>
            </a:r>
          </a:p>
          <a:p>
            <a:endParaRPr lang="sk-SK" smtClean="0"/>
          </a:p>
          <a:p>
            <a:endParaRPr lang="uk-UA"/>
          </a:p>
        </p:txBody>
      </p:sp>
      <p:sp>
        <p:nvSpPr>
          <p:cNvPr id="2" name="Заголовок 1"/>
          <p:cNvSpPr>
            <a:spLocks noGrp="1"/>
          </p:cNvSpPr>
          <p:nvPr>
            <p:ph type="title"/>
          </p:nvPr>
        </p:nvSpPr>
        <p:spPr>
          <a:xfrm>
            <a:off x="457200" y="152400"/>
            <a:ext cx="8229600" cy="828328"/>
          </a:xfrm>
        </p:spPr>
        <p:txBody>
          <a:bodyPr>
            <a:normAutofit/>
          </a:bodyPr>
          <a:lstStyle/>
          <a:p>
            <a:r>
              <a:rPr lang="sk-SK" sz="3600" smtClean="0"/>
              <a:t>Základn</a:t>
            </a:r>
            <a:r>
              <a:rPr lang="sk-SK" sz="3600" smtClean="0">
                <a:latin typeface="Calibri"/>
              </a:rPr>
              <a:t>é členenie</a:t>
            </a:r>
            <a:r>
              <a:rPr lang="sk-SK" sz="3600" smtClean="0"/>
              <a:t>, Diamagnetiky</a:t>
            </a:r>
            <a:endParaRPr lang="uk-UA" sz="3600"/>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uk-UA"/>
          </a:p>
        </p:txBody>
      </p:sp>
      <p:sp>
        <p:nvSpPr>
          <p:cNvPr id="13322"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uk-UA"/>
          </a:p>
        </p:txBody>
      </p:sp>
      <p:sp>
        <p:nvSpPr>
          <p:cNvPr id="13323" name="Rectangle 11"/>
          <p:cNvSpPr>
            <a:spLocks noChangeArrowheads="1"/>
          </p:cNvSpPr>
          <p:nvPr/>
        </p:nvSpPr>
        <p:spPr bwMode="auto">
          <a:xfrm>
            <a:off x="0" y="854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13328"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uk-UA"/>
          </a:p>
        </p:txBody>
      </p:sp>
      <p:pic>
        <p:nvPicPr>
          <p:cNvPr id="13327" name="Picture 1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915816" y="5517232"/>
            <a:ext cx="5832648" cy="514517"/>
          </a:xfrm>
          <a:prstGeom prst="rect">
            <a:avLst/>
          </a:prstGeom>
          <a:noFill/>
        </p:spPr>
      </p:pic>
      <p:sp>
        <p:nvSpPr>
          <p:cNvPr id="13329" name="Rectangle 17"/>
          <p:cNvSpPr>
            <a:spLocks noChangeArrowheads="1"/>
          </p:cNvSpPr>
          <p:nvPr/>
        </p:nvSpPr>
        <p:spPr bwMode="auto">
          <a:xfrm>
            <a:off x="0" y="8302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13331"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uk-UA"/>
          </a:p>
        </p:txBody>
      </p:sp>
      <p:pic>
        <p:nvPicPr>
          <p:cNvPr id="13330" name="Picture 18"/>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95536" y="5301208"/>
            <a:ext cx="2246075" cy="1008112"/>
          </a:xfrm>
          <a:prstGeom prst="rect">
            <a:avLst/>
          </a:prstGeom>
          <a:noFill/>
        </p:spPr>
      </p:pic>
      <p:sp>
        <p:nvSpPr>
          <p:cNvPr id="13332" name="Rectangle 20"/>
          <p:cNvSpPr>
            <a:spLocks noChangeArrowheads="1"/>
          </p:cNvSpPr>
          <p:nvPr/>
        </p:nvSpPr>
        <p:spPr bwMode="auto">
          <a:xfrm>
            <a:off x="0" y="854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Frog_diamagnetic_levitation.jpg"/>
          <p:cNvPicPr>
            <a:picLocks noGrp="1" noChangeAspect="1"/>
          </p:cNvPicPr>
          <p:nvPr>
            <p:ph idx="1"/>
          </p:nvPr>
        </p:nvPicPr>
        <p:blipFill>
          <a:blip r:embed="rId3" cstate="print"/>
          <a:stretch>
            <a:fillRect/>
          </a:stretch>
        </p:blipFill>
        <p:spPr>
          <a:xfrm>
            <a:off x="755576" y="1628800"/>
            <a:ext cx="4625340" cy="4373880"/>
          </a:xfrm>
        </p:spPr>
      </p:pic>
      <p:sp>
        <p:nvSpPr>
          <p:cNvPr id="3" name="Заголовок 2"/>
          <p:cNvSpPr>
            <a:spLocks noGrp="1"/>
          </p:cNvSpPr>
          <p:nvPr>
            <p:ph type="title"/>
          </p:nvPr>
        </p:nvSpPr>
        <p:spPr/>
        <p:txBody>
          <a:bodyPr/>
          <a:lstStyle/>
          <a:p>
            <a:r>
              <a:rPr lang="sk-SK" sz="4400" smtClean="0"/>
              <a:t>Diamagnet</a:t>
            </a:r>
            <a:endParaRPr lang="uk-U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sk-SK" sz="2800" smtClean="0"/>
              <a:t>Paramagnetik – látka, častice ktorej s</a:t>
            </a:r>
            <a:r>
              <a:rPr lang="sk-SK" sz="2800" smtClean="0">
                <a:latin typeface="Calibri"/>
              </a:rPr>
              <a:t>ú </a:t>
            </a:r>
            <a:r>
              <a:rPr lang="sk-SK" sz="2800" smtClean="0"/>
              <a:t>magnetizované v smere vonkajšieho magnetického poľa. Podiel magnetickej indukcie látky a po</a:t>
            </a:r>
            <a:r>
              <a:rPr lang="sk-SK" sz="2800" smtClean="0">
                <a:latin typeface="Calibri"/>
              </a:rPr>
              <a:t>ľa je skoro rovný ale väčší 1.</a:t>
            </a:r>
          </a:p>
          <a:p>
            <a:r>
              <a:rPr lang="sk-SK" sz="2800" smtClean="0"/>
              <a:t>Paramagnetiky – W</a:t>
            </a:r>
            <a:r>
              <a:rPr lang="en-US" sz="2800" smtClean="0"/>
              <a:t>, Cs, Na, Al, Li, Mg</a:t>
            </a:r>
            <a:endParaRPr lang="sk-SK" sz="2800" smtClean="0"/>
          </a:p>
        </p:txBody>
      </p:sp>
      <p:sp>
        <p:nvSpPr>
          <p:cNvPr id="3" name="Заголовок 2"/>
          <p:cNvSpPr>
            <a:spLocks noGrp="1"/>
          </p:cNvSpPr>
          <p:nvPr>
            <p:ph type="title"/>
          </p:nvPr>
        </p:nvSpPr>
        <p:spPr/>
        <p:txBody>
          <a:bodyPr/>
          <a:lstStyle/>
          <a:p>
            <a:r>
              <a:rPr lang="sk-SK" smtClean="0"/>
              <a:t>Paramagnetiky</a:t>
            </a:r>
            <a:endParaRPr lang="uk-UA"/>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uk-UA"/>
          </a:p>
        </p:txBody>
      </p:sp>
      <p:pic>
        <p:nvPicPr>
          <p:cNvPr id="18433"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99592" y="4221088"/>
            <a:ext cx="1925207" cy="864096"/>
          </a:xfrm>
          <a:prstGeom prst="rect">
            <a:avLst/>
          </a:prstGeom>
          <a:noFill/>
        </p:spPr>
      </p:pic>
      <p:sp>
        <p:nvSpPr>
          <p:cNvPr id="18435" name="Rectangle 3"/>
          <p:cNvSpPr>
            <a:spLocks noChangeArrowheads="1"/>
          </p:cNvSpPr>
          <p:nvPr/>
        </p:nvSpPr>
        <p:spPr bwMode="auto">
          <a:xfrm>
            <a:off x="0" y="854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uk-UA"/>
          </a:p>
        </p:txBody>
      </p:sp>
      <p:pic>
        <p:nvPicPr>
          <p:cNvPr id="18436"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39552" y="5661248"/>
            <a:ext cx="8162939" cy="720080"/>
          </a:xfrm>
          <a:prstGeom prst="rect">
            <a:avLst/>
          </a:prstGeom>
          <a:noFill/>
        </p:spPr>
      </p:pic>
      <p:sp>
        <p:nvSpPr>
          <p:cNvPr id="18438" name="Rectangle 6"/>
          <p:cNvSpPr>
            <a:spLocks noChangeArrowheads="1"/>
          </p:cNvSpPr>
          <p:nvPr/>
        </p:nvSpPr>
        <p:spPr bwMode="auto">
          <a:xfrm>
            <a:off x="0" y="8302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Liquid_oxygen_in_a_magnet.jpg"/>
          <p:cNvPicPr>
            <a:picLocks noGrp="1" noChangeAspect="1"/>
          </p:cNvPicPr>
          <p:nvPr>
            <p:ph idx="1"/>
          </p:nvPr>
        </p:nvPicPr>
        <p:blipFill>
          <a:blip r:embed="rId3" cstate="print"/>
          <a:stretch>
            <a:fillRect/>
          </a:stretch>
        </p:blipFill>
        <p:spPr>
          <a:xfrm>
            <a:off x="1835696" y="1556792"/>
            <a:ext cx="5616624" cy="4584999"/>
          </a:xfrm>
        </p:spPr>
      </p:pic>
      <p:sp>
        <p:nvSpPr>
          <p:cNvPr id="3" name="Заголовок 2"/>
          <p:cNvSpPr>
            <a:spLocks noGrp="1"/>
          </p:cNvSpPr>
          <p:nvPr>
            <p:ph type="title"/>
          </p:nvPr>
        </p:nvSpPr>
        <p:spPr/>
        <p:txBody>
          <a:bodyPr/>
          <a:lstStyle/>
          <a:p>
            <a:r>
              <a:rPr lang="sk-SK" smtClean="0"/>
              <a:t>Paramagnet</a:t>
            </a:r>
            <a:endParaRPr lang="uk-U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en-GB" smtClean="0"/>
              <a:t>Ferromagnety sú látky (zvyčajne v pevnom kryštalickom alebo amorfnom stave), v ktorých je </a:t>
            </a:r>
            <a:r>
              <a:rPr lang="sk-SK" smtClean="0"/>
              <a:t>nastavený </a:t>
            </a:r>
            <a:r>
              <a:rPr lang="en-GB" smtClean="0"/>
              <a:t>fer</a:t>
            </a:r>
            <a:r>
              <a:rPr lang="sk-SK" smtClean="0"/>
              <a:t>r</a:t>
            </a:r>
            <a:r>
              <a:rPr lang="en-GB" smtClean="0"/>
              <a:t>omagnetický rád</a:t>
            </a:r>
            <a:r>
              <a:rPr lang="sk-SK" smtClean="0"/>
              <a:t>, zoraďovanie</a:t>
            </a:r>
            <a:r>
              <a:rPr lang="en-GB" smtClean="0"/>
              <a:t> magnetických momentov </a:t>
            </a:r>
            <a:r>
              <a:rPr lang="sk-SK" smtClean="0"/>
              <a:t>častíc</a:t>
            </a:r>
            <a:r>
              <a:rPr lang="en-GB" smtClean="0"/>
              <a:t>. Inými slovami, fer</a:t>
            </a:r>
            <a:r>
              <a:rPr lang="sk-SK" smtClean="0"/>
              <a:t>r</a:t>
            </a:r>
            <a:r>
              <a:rPr lang="en-GB" smtClean="0"/>
              <a:t>omagnet je látka, ktorá (pri teplote pod Cur</a:t>
            </a:r>
            <a:r>
              <a:rPr lang="sk-SK" smtClean="0"/>
              <a:t>y</a:t>
            </a:r>
            <a:r>
              <a:rPr lang="en-GB" smtClean="0"/>
              <a:t>ho bod) je schopná magnetizácie v neprítomnosti vonkajšieho magnetického poľa.</a:t>
            </a:r>
            <a:endParaRPr lang="uk-UA"/>
          </a:p>
        </p:txBody>
      </p:sp>
      <p:sp>
        <p:nvSpPr>
          <p:cNvPr id="3" name="Заголовок 2"/>
          <p:cNvSpPr>
            <a:spLocks noGrp="1"/>
          </p:cNvSpPr>
          <p:nvPr>
            <p:ph type="title"/>
          </p:nvPr>
        </p:nvSpPr>
        <p:spPr/>
        <p:txBody>
          <a:bodyPr/>
          <a:lstStyle/>
          <a:p>
            <a:r>
              <a:rPr lang="en-US" smtClean="0"/>
              <a:t>Ferromagnetiky</a:t>
            </a:r>
            <a:endParaRPr lang="uk-UA"/>
          </a:p>
        </p:txBody>
      </p:sp>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uk-UA"/>
          </a:p>
        </p:txBody>
      </p:sp>
      <p:pic>
        <p:nvPicPr>
          <p:cNvPr id="2048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67544" y="4869160"/>
            <a:ext cx="3659114" cy="648072"/>
          </a:xfrm>
          <a:prstGeom prst="rect">
            <a:avLst/>
          </a:prstGeom>
          <a:noFill/>
        </p:spPr>
      </p:pic>
      <p:sp>
        <p:nvSpPr>
          <p:cNvPr id="20483" name="Rectangle 3"/>
          <p:cNvSpPr>
            <a:spLocks noChangeArrowheads="1"/>
          </p:cNvSpPr>
          <p:nvPr/>
        </p:nvSpPr>
        <p:spPr bwMode="auto">
          <a:xfrm>
            <a:off x="0" y="663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2048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uk-UA"/>
          </a:p>
        </p:txBody>
      </p:sp>
      <p:pic>
        <p:nvPicPr>
          <p:cNvPr id="20484"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572000" y="4797152"/>
            <a:ext cx="3954903" cy="864096"/>
          </a:xfrm>
          <a:prstGeom prst="rect">
            <a:avLst/>
          </a:prstGeom>
          <a:noFill/>
        </p:spPr>
      </p:pic>
      <p:sp>
        <p:nvSpPr>
          <p:cNvPr id="20486" name="Rectangle 6"/>
          <p:cNvSpPr>
            <a:spLocks noChangeArrowheads="1"/>
          </p:cNvSpPr>
          <p:nvPr/>
        </p:nvSpPr>
        <p:spPr bwMode="auto">
          <a:xfrm>
            <a:off x="0" y="663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819</TotalTime>
  <Words>1066</Words>
  <Application>Microsoft Office PowerPoint</Application>
  <PresentationFormat>Экран (4:3)</PresentationFormat>
  <Paragraphs>96</Paragraphs>
  <Slides>15</Slides>
  <Notes>12</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Бумажная</vt:lpstr>
      <vt:lpstr>Dia-, Ferro- a Para- magnetizmus, látky, vlastnosti</vt:lpstr>
      <vt:lpstr>Základná veta. Amperová hypotéza 1</vt:lpstr>
      <vt:lpstr>Veličiny+jednotky. Amperová hypotéza 2</vt:lpstr>
      <vt:lpstr>Veličiny+jednotky</vt:lpstr>
      <vt:lpstr>Základné členenie, Diamagnetiky</vt:lpstr>
      <vt:lpstr>Diamagnet</vt:lpstr>
      <vt:lpstr>Paramagnetiky</vt:lpstr>
      <vt:lpstr>Paramagnet</vt:lpstr>
      <vt:lpstr>Ferromagnetiky</vt:lpstr>
      <vt:lpstr>Ferromagnetiky</vt:lpstr>
      <vt:lpstr>Ferromagnet</vt:lpstr>
      <vt:lpstr>Znazornenie</vt:lpstr>
      <vt:lpstr>Otázky</vt:lpstr>
      <vt:lpstr>Zdroje</vt:lpstr>
      <vt:lpstr>Ďakujem za pozornosť!</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Fero- a Para- magnetizmus, látky, vlastnosti</dc:title>
  <dc:creator>user</dc:creator>
  <cp:lastModifiedBy>user</cp:lastModifiedBy>
  <cp:revision>84</cp:revision>
  <dcterms:created xsi:type="dcterms:W3CDTF">2020-03-24T10:16:57Z</dcterms:created>
  <dcterms:modified xsi:type="dcterms:W3CDTF">2020-03-26T01:27:55Z</dcterms:modified>
</cp:coreProperties>
</file>