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065D-826E-4209-8D2E-0BEE677BBE4D}" type="datetimeFigureOut">
              <a:rPr lang="sk-SK" smtClean="0"/>
              <a:pPr/>
              <a:t>17.4.2011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A92D0C-283B-4B59-8C39-C89CC79F98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065D-826E-4209-8D2E-0BEE677BBE4D}" type="datetimeFigureOut">
              <a:rPr lang="sk-SK" smtClean="0"/>
              <a:pPr/>
              <a:t>17.4.2011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2D0C-283B-4B59-8C39-C89CC79F98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065D-826E-4209-8D2E-0BEE677BBE4D}" type="datetimeFigureOut">
              <a:rPr lang="sk-SK" smtClean="0"/>
              <a:pPr/>
              <a:t>17.4.2011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2D0C-283B-4B59-8C39-C89CC79F98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29065D-826E-4209-8D2E-0BEE677BBE4D}" type="datetimeFigureOut">
              <a:rPr lang="sk-SK" smtClean="0"/>
              <a:pPr/>
              <a:t>17.4.2011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EA92D0C-283B-4B59-8C39-C89CC79F98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065D-826E-4209-8D2E-0BEE677BBE4D}" type="datetimeFigureOut">
              <a:rPr lang="sk-SK" smtClean="0"/>
              <a:pPr/>
              <a:t>17.4.2011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2D0C-283B-4B59-8C39-C89CC79F98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065D-826E-4209-8D2E-0BEE677BBE4D}" type="datetimeFigureOut">
              <a:rPr lang="sk-SK" smtClean="0"/>
              <a:pPr/>
              <a:t>17.4.2011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2D0C-283B-4B59-8C39-C89CC79F98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2D0C-283B-4B59-8C39-C89CC79F98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065D-826E-4209-8D2E-0BEE677BBE4D}" type="datetimeFigureOut">
              <a:rPr lang="sk-SK" smtClean="0"/>
              <a:pPr/>
              <a:t>17.4.2011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065D-826E-4209-8D2E-0BEE677BBE4D}" type="datetimeFigureOut">
              <a:rPr lang="sk-SK" smtClean="0"/>
              <a:pPr/>
              <a:t>17.4.2011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2D0C-283B-4B59-8C39-C89CC79F98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065D-826E-4209-8D2E-0BEE677BBE4D}" type="datetimeFigureOut">
              <a:rPr lang="sk-SK" smtClean="0"/>
              <a:pPr/>
              <a:t>17.4.2011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92D0C-283B-4B59-8C39-C89CC79F982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29065D-826E-4209-8D2E-0BEE677BBE4D}" type="datetimeFigureOut">
              <a:rPr lang="sk-SK" smtClean="0"/>
              <a:pPr/>
              <a:t>17.4.2011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A92D0C-283B-4B59-8C39-C89CC79F98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065D-826E-4209-8D2E-0BEE677BBE4D}" type="datetimeFigureOut">
              <a:rPr lang="sk-SK" smtClean="0"/>
              <a:pPr/>
              <a:t>17.4.2011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A92D0C-283B-4B59-8C39-C89CC79F98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29065D-826E-4209-8D2E-0BEE677BBE4D}" type="datetimeFigureOut">
              <a:rPr lang="sk-SK" smtClean="0"/>
              <a:pPr/>
              <a:t>17.4.2011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EA92D0C-283B-4B59-8C39-C89CC79F982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.me.ru/Piter2006/Piter06_51?full=1" TargetMode="External"/><Relationship Id="rId3" Type="http://schemas.openxmlformats.org/officeDocument/2006/relationships/hyperlink" Target="http://www.socio.msu.ru/" TargetMode="External"/><Relationship Id="rId7" Type="http://schemas.openxmlformats.org/officeDocument/2006/relationships/hyperlink" Target="http://www.emc.komi.com/03/15/098.htm" TargetMode="External"/><Relationship Id="rId2" Type="http://schemas.openxmlformats.org/officeDocument/2006/relationships/hyperlink" Target="http://lib.rus.ec/a/183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scussiya.com/tag/%D1%83%D0%BC%D0%B5%D1%80-%D0%BF%D0%B8%D1%81%D0%B0%D1%82%D0%B5%D0%BB%D1%8C-%D1%81%D0%BE%D0%BB%D0%B6%D0%B5%D0%BD%D0%B8%D1%86%D1%8B%D0%BD/" TargetMode="External"/><Relationship Id="rId5" Type="http://schemas.openxmlformats.org/officeDocument/2006/relationships/hyperlink" Target="http://noblit.ru/content/category/4/89/33/" TargetMode="External"/><Relationship Id="rId10" Type="http://schemas.openxmlformats.org/officeDocument/2006/relationships/hyperlink" Target="http://www.wikipedia.sk/" TargetMode="External"/><Relationship Id="rId4" Type="http://schemas.openxmlformats.org/officeDocument/2006/relationships/hyperlink" Target="http://www.panoramio.com/photo/19821695" TargetMode="External"/><Relationship Id="rId9" Type="http://schemas.openxmlformats.org/officeDocument/2006/relationships/hyperlink" Target="http://pushkin.niv.ru/pushkin/family/portrety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b="1" dirty="0" smtClean="0">
                <a:latin typeface="American Garamond AT" pitchFamily="2" charset="0"/>
              </a:rPr>
              <a:t>Лицности Москвы</a:t>
            </a:r>
            <a:endParaRPr lang="sk-SK" sz="5400" b="1" dirty="0">
              <a:latin typeface="American Garamond A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Piter06_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3666744" cy="24384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>
                <a:latin typeface="American Garamond AT" pitchFamily="2" charset="0"/>
              </a:rPr>
              <a:t>Алекса́ндр</a:t>
            </a:r>
            <a:r>
              <a:rPr lang="sk-SK" b="1" dirty="0">
                <a:latin typeface="American Garamond AT" pitchFamily="2" charset="0"/>
              </a:rPr>
              <a:t> </a:t>
            </a:r>
            <a:r>
              <a:rPr lang="sk-SK" b="1" dirty="0" err="1">
                <a:latin typeface="American Garamond AT" pitchFamily="2" charset="0"/>
              </a:rPr>
              <a:t>Серге́евич</a:t>
            </a:r>
            <a:r>
              <a:rPr lang="sk-SK" b="1" dirty="0">
                <a:latin typeface="American Garamond AT" pitchFamily="2" charset="0"/>
              </a:rPr>
              <a:t> </a:t>
            </a:r>
            <a:r>
              <a:rPr lang="sk-SK" b="1" dirty="0" err="1">
                <a:latin typeface="American Garamond AT" pitchFamily="2" charset="0"/>
              </a:rPr>
              <a:t>Пу́шкин</a:t>
            </a:r>
            <a:r>
              <a:rPr lang="sk-SK" b="1" dirty="0" smtClean="0">
                <a:latin typeface="American Garamond AT" pitchFamily="2" charset="0"/>
              </a:rPr>
              <a:t> </a:t>
            </a:r>
            <a:endParaRPr lang="sk-SK" b="1" dirty="0">
              <a:latin typeface="American Garamond AT" pitchFamily="2" charset="0"/>
            </a:endParaRPr>
          </a:p>
        </p:txBody>
      </p:sp>
      <p:pic>
        <p:nvPicPr>
          <p:cNvPr id="5" name="Obrázok 4" descr="pushkin_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365104"/>
            <a:ext cx="1944216" cy="2232248"/>
          </a:xfrm>
          <a:prstGeom prst="rect">
            <a:avLst/>
          </a:prstGeom>
        </p:spPr>
      </p:pic>
      <p:pic>
        <p:nvPicPr>
          <p:cNvPr id="6" name="Obrázok 5" descr="А.Ц.П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2420888"/>
            <a:ext cx="3312368" cy="3718602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95536" y="1196752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American Garamond AT" pitchFamily="2" charset="0"/>
              </a:rPr>
              <a:t>6</a:t>
            </a:r>
            <a:r>
              <a:rPr lang="sk-SK" sz="2400" dirty="0" smtClean="0">
                <a:latin typeface="American Garamond AT" pitchFamily="2" charset="0"/>
              </a:rPr>
              <a:t>.</a:t>
            </a:r>
            <a:r>
              <a:rPr lang="az-Cyrl-AZ" sz="2400" dirty="0">
                <a:latin typeface="American Garamond AT" pitchFamily="2" charset="0"/>
              </a:rPr>
              <a:t> июня</a:t>
            </a:r>
            <a:r>
              <a:rPr lang="ru-RU" sz="2400" dirty="0" smtClean="0">
                <a:latin typeface="American Garamond AT" pitchFamily="2" charset="0"/>
              </a:rPr>
              <a:t> 1799</a:t>
            </a:r>
            <a:r>
              <a:rPr lang="ru-RU" sz="2400" dirty="0">
                <a:latin typeface="American Garamond AT" pitchFamily="2" charset="0"/>
              </a:rPr>
              <a:t>, Москва </a:t>
            </a:r>
            <a:r>
              <a:rPr lang="ru-RU" sz="2400" dirty="0" smtClean="0">
                <a:latin typeface="American Garamond AT" pitchFamily="2" charset="0"/>
              </a:rPr>
              <a:t>– 20.</a:t>
            </a:r>
            <a:r>
              <a:rPr lang="sk-SK" sz="2400" dirty="0" smtClean="0">
                <a:latin typeface="American Garamond AT" pitchFamily="2" charset="0"/>
              </a:rPr>
              <a:t> </a:t>
            </a:r>
            <a:r>
              <a:rPr lang="az-Cyrl-AZ" sz="2400" dirty="0" smtClean="0">
                <a:latin typeface="American Garamond AT" pitchFamily="2" charset="0"/>
              </a:rPr>
              <a:t>февраля</a:t>
            </a:r>
            <a:r>
              <a:rPr lang="sk-SK" sz="2400" dirty="0" smtClean="0">
                <a:latin typeface="American Garamond AT" pitchFamily="2" charset="0"/>
              </a:rPr>
              <a:t> </a:t>
            </a:r>
            <a:r>
              <a:rPr lang="ru-RU" sz="2400" dirty="0" smtClean="0">
                <a:latin typeface="American Garamond AT" pitchFamily="2" charset="0"/>
              </a:rPr>
              <a:t>1837</a:t>
            </a:r>
            <a:r>
              <a:rPr lang="sk-SK" sz="2400" dirty="0">
                <a:latin typeface="American Garamond AT" pitchFamily="2" charset="0"/>
              </a:rPr>
              <a:t>, </a:t>
            </a:r>
            <a:r>
              <a:rPr lang="sk-SK" sz="2400" dirty="0" err="1">
                <a:latin typeface="American Garamond AT" pitchFamily="2" charset="0"/>
              </a:rPr>
              <a:t>Санкт-Петербург</a:t>
            </a:r>
            <a:endParaRPr lang="sk-SK" sz="2400" dirty="0">
              <a:latin typeface="American Garamond AT" pitchFamily="2" charset="0"/>
            </a:endParaRPr>
          </a:p>
          <a:p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683568" y="1772816"/>
            <a:ext cx="3672408" cy="2448272"/>
          </a:xfrm>
          <a:prstGeom prst="rect">
            <a:avLst/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1475656" y="4365104"/>
            <a:ext cx="1944216" cy="22322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4860032" y="2420888"/>
            <a:ext cx="3312368" cy="3672408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4788024" y="184482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merican Garamond AT" pitchFamily="2" charset="0"/>
              </a:rPr>
              <a:t>- </a:t>
            </a:r>
            <a:r>
              <a:rPr lang="az-Cyrl-AZ" dirty="0" smtClean="0">
                <a:latin typeface="American Garamond AT" pitchFamily="2" charset="0"/>
              </a:rPr>
              <a:t>поэт, драматург и прозаик</a:t>
            </a:r>
            <a:endParaRPr lang="sk-SK" dirty="0">
              <a:latin typeface="American Garamond A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1484784"/>
            <a:ext cx="9144000" cy="968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American Garamond AT" pitchFamily="2" charset="0"/>
              </a:rPr>
              <a:t>11 декабря 1918 года, Кисловодск — 3 августа 2008 года, Москва</a:t>
            </a:r>
            <a:endParaRPr lang="sk-SK" sz="2200" dirty="0">
              <a:latin typeface="American Garamond AT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b="1" dirty="0" smtClean="0">
                <a:latin typeface="American Garamond AT" pitchFamily="2" charset="0"/>
              </a:rPr>
              <a:t>Александр Исаевич Солженицын</a:t>
            </a:r>
            <a:endParaRPr lang="sk-SK" b="1" dirty="0">
              <a:latin typeface="American Garamond AT" pitchFamily="2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979712" y="206084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merican Garamond AT" pitchFamily="2" charset="0"/>
              </a:rPr>
              <a:t>- </a:t>
            </a:r>
            <a:r>
              <a:rPr lang="ru-RU" dirty="0" smtClean="0">
                <a:latin typeface="American Garamond AT" pitchFamily="2" charset="0"/>
              </a:rPr>
              <a:t>писатель, публицист, поэт, общественный и политический деятель</a:t>
            </a:r>
            <a:endParaRPr lang="sk-SK" dirty="0">
              <a:latin typeface="American Garamond AT" pitchFamily="2" charset="0"/>
            </a:endParaRPr>
          </a:p>
        </p:txBody>
      </p:sp>
      <p:pic>
        <p:nvPicPr>
          <p:cNvPr id="5" name="Obrázok 4" descr="19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068960"/>
            <a:ext cx="2016224" cy="2970570"/>
          </a:xfrm>
          <a:prstGeom prst="rect">
            <a:avLst/>
          </a:prstGeom>
        </p:spPr>
      </p:pic>
      <p:pic>
        <p:nvPicPr>
          <p:cNvPr id="6" name="Obrázok 5" descr="solzhenitsy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636912"/>
            <a:ext cx="2929508" cy="3474343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2843808" y="3068960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merican Garamond AT" pitchFamily="2" charset="0"/>
              </a:rPr>
              <a:t>-</a:t>
            </a:r>
            <a:r>
              <a:rPr lang="ru-RU" dirty="0" smtClean="0">
                <a:latin typeface="American Garamond AT" pitchFamily="2" charset="0"/>
              </a:rPr>
              <a:t>лауреат Нобелевской премии по литературе - 1970</a:t>
            </a:r>
            <a:endParaRPr lang="sk-SK" dirty="0">
              <a:latin typeface="American Garamond AT" pitchFamily="2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11560" y="3068960"/>
            <a:ext cx="2016224" cy="295232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5004048" y="2636912"/>
            <a:ext cx="2952328" cy="3456384"/>
          </a:xfrm>
          <a:prstGeom prst="rect">
            <a:avLst/>
          </a:prstGeom>
          <a:noFill/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2339752" y="1196752"/>
            <a:ext cx="4690864" cy="111291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merican Garamond AT" pitchFamily="2" charset="0"/>
              </a:rPr>
              <a:t>18 ноября 1938 года, Москва</a:t>
            </a:r>
            <a:endParaRPr lang="sk-SK" dirty="0">
              <a:latin typeface="American Garamond AT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403648" y="0"/>
            <a:ext cx="8229600" cy="1219200"/>
          </a:xfrm>
        </p:spPr>
        <p:txBody>
          <a:bodyPr/>
          <a:lstStyle/>
          <a:p>
            <a:r>
              <a:rPr lang="vi-VN" b="1" dirty="0" smtClean="0"/>
              <a:t>Владимир Львович Леви́</a:t>
            </a:r>
            <a:endParaRPr lang="sk-SK" b="1" dirty="0">
              <a:latin typeface="American Garamond AT" pitchFamily="2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11560" y="2276872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merican Garamond AT" pitchFamily="2" charset="0"/>
              </a:rPr>
              <a:t>- </a:t>
            </a:r>
            <a:r>
              <a:rPr lang="ru-RU" dirty="0" smtClean="0">
                <a:latin typeface="American Garamond AT" pitchFamily="2" charset="0"/>
              </a:rPr>
              <a:t>российский </a:t>
            </a:r>
            <a:r>
              <a:rPr lang="ru-RU" dirty="0" smtClean="0">
                <a:latin typeface="American Garamond AT" pitchFamily="2" charset="0"/>
              </a:rPr>
              <a:t>врач-психотерапевт, психолог, писатель, художник и музыкан</a:t>
            </a:r>
            <a:endParaRPr lang="sk-SK" dirty="0">
              <a:latin typeface="American Garamond AT" pitchFamily="2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156176" y="2276872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b="1" dirty="0" smtClean="0">
                <a:latin typeface="American Garamond AT" pitchFamily="2" charset="0"/>
              </a:rPr>
              <a:t>Книги</a:t>
            </a:r>
          </a:p>
          <a:p>
            <a:pPr>
              <a:buFontTx/>
              <a:buChar char="-"/>
            </a:pPr>
            <a:r>
              <a:rPr lang="az-Cyrl-AZ" dirty="0" smtClean="0">
                <a:latin typeface="American Garamond AT" pitchFamily="2" charset="0"/>
              </a:rPr>
              <a:t>Охота </a:t>
            </a:r>
            <a:r>
              <a:rPr lang="az-Cyrl-AZ" dirty="0" smtClean="0">
                <a:latin typeface="American Garamond AT" pitchFamily="2" charset="0"/>
              </a:rPr>
              <a:t>за </a:t>
            </a:r>
            <a:r>
              <a:rPr lang="az-Cyrl-AZ" dirty="0" smtClean="0">
                <a:latin typeface="American Garamond AT" pitchFamily="2" charset="0"/>
              </a:rPr>
              <a:t>мыслью</a:t>
            </a:r>
            <a:endParaRPr lang="sk-SK" dirty="0" smtClean="0">
              <a:latin typeface="American Garamond AT" pitchFamily="2" charset="0"/>
            </a:endParaRPr>
          </a:p>
          <a:p>
            <a:pPr>
              <a:buFontTx/>
              <a:buChar char="-"/>
            </a:pPr>
            <a:r>
              <a:rPr lang="az-Cyrl-AZ" dirty="0" smtClean="0">
                <a:latin typeface="American Garamond AT" pitchFamily="2" charset="0"/>
              </a:rPr>
              <a:t>Я и </a:t>
            </a:r>
            <a:r>
              <a:rPr lang="az-Cyrl-AZ" dirty="0" smtClean="0">
                <a:latin typeface="American Garamond AT" pitchFamily="2" charset="0"/>
              </a:rPr>
              <a:t>Мы</a:t>
            </a:r>
            <a:endParaRPr lang="sk-SK" dirty="0" smtClean="0">
              <a:latin typeface="American Garamond AT" pitchFamily="2" charset="0"/>
            </a:endParaRPr>
          </a:p>
          <a:p>
            <a:pPr>
              <a:buFontTx/>
              <a:buChar char="-"/>
            </a:pPr>
            <a:r>
              <a:rPr lang="az-Cyrl-AZ" dirty="0" smtClean="0">
                <a:latin typeface="American Garamond AT" pitchFamily="2" charset="0"/>
              </a:rPr>
              <a:t>Искусство быть </a:t>
            </a:r>
            <a:r>
              <a:rPr lang="az-Cyrl-AZ" dirty="0" smtClean="0">
                <a:latin typeface="American Garamond AT" pitchFamily="2" charset="0"/>
              </a:rPr>
              <a:t>собой</a:t>
            </a:r>
            <a:endParaRPr lang="sk-SK" dirty="0" smtClean="0">
              <a:latin typeface="American Garamond AT" pitchFamily="2" charset="0"/>
            </a:endParaRPr>
          </a:p>
          <a:p>
            <a:pPr>
              <a:buFontTx/>
              <a:buChar char="-"/>
            </a:pPr>
            <a:r>
              <a:rPr lang="az-Cyrl-AZ" dirty="0" smtClean="0">
                <a:latin typeface="American Garamond AT" pitchFamily="2" charset="0"/>
              </a:rPr>
              <a:t>Искусство быть другим</a:t>
            </a:r>
            <a:endParaRPr lang="sk-SK" dirty="0">
              <a:latin typeface="American Garamond AT" pitchFamily="2" charset="0"/>
            </a:endParaRPr>
          </a:p>
        </p:txBody>
      </p:sp>
      <p:pic>
        <p:nvPicPr>
          <p:cNvPr id="6" name="Obrázok 5" descr="lev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276872"/>
            <a:ext cx="2674590" cy="3566120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3275856" y="2276872"/>
            <a:ext cx="2664296" cy="3528392"/>
          </a:xfrm>
          <a:prstGeom prst="rect">
            <a:avLst/>
          </a:prstGeom>
          <a:noFill/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323528" y="1196752"/>
            <a:ext cx="9083352" cy="100811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900" dirty="0" smtClean="0">
              <a:latin typeface="American Garamond AT" pitchFamily="2" charset="0"/>
            </a:endParaRPr>
          </a:p>
          <a:p>
            <a:pPr>
              <a:buNone/>
            </a:pPr>
            <a:r>
              <a:rPr lang="ru-RU" sz="1900" dirty="0" smtClean="0">
                <a:latin typeface="American Garamond AT" pitchFamily="2" charset="0"/>
              </a:rPr>
              <a:t>8 (19) ноября 1711, деревня Мишанинская, Россия — 4 (15) апреля 1765, </a:t>
            </a:r>
            <a:r>
              <a:rPr lang="ru-RU" sz="1900" dirty="0" smtClean="0">
                <a:latin typeface="American Garamond AT" pitchFamily="2" charset="0"/>
              </a:rPr>
              <a:t>Санкт-</a:t>
            </a:r>
            <a:r>
              <a:rPr lang="sk-SK" sz="1900" dirty="0" smtClean="0">
                <a:latin typeface="American Garamond AT" pitchFamily="2" charset="0"/>
              </a:rPr>
              <a:t>          	 			</a:t>
            </a:r>
            <a:r>
              <a:rPr lang="ru-RU" sz="1900" dirty="0" smtClean="0">
                <a:latin typeface="American Garamond AT" pitchFamily="2" charset="0"/>
              </a:rPr>
              <a:t>Петербург</a:t>
            </a:r>
            <a:endParaRPr lang="sk-SK" sz="1900" dirty="0">
              <a:latin typeface="American Garamond AT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219200"/>
          </a:xfrm>
        </p:spPr>
        <p:txBody>
          <a:bodyPr/>
          <a:lstStyle/>
          <a:p>
            <a:r>
              <a:rPr lang="az-Cyrl-AZ" b="1" dirty="0" smtClean="0">
                <a:latin typeface="American Garamond AT" pitchFamily="2" charset="0"/>
              </a:rPr>
              <a:t>Михаил Васильевич Ломоносов</a:t>
            </a:r>
            <a:endParaRPr lang="sk-SK" b="1" dirty="0">
              <a:latin typeface="American Garamond AT" pitchFamily="2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95536" y="2420888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latin typeface="American Garamond AT" pitchFamily="2" charset="0"/>
              </a:rPr>
              <a:t>- </a:t>
            </a:r>
            <a:r>
              <a:rPr lang="ru-RU" sz="2000" dirty="0" smtClean="0">
                <a:latin typeface="American Garamond AT" pitchFamily="2" charset="0"/>
              </a:rPr>
              <a:t>первый русский учёный-естествоиспытатель мирового значения, энциклопедист, химик и физик</a:t>
            </a:r>
            <a:endParaRPr lang="sk-SK" sz="2000" dirty="0">
              <a:latin typeface="American Garamond AT" pitchFamily="2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932040" y="508518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American Garamond AT" pitchFamily="2" charset="0"/>
              </a:rPr>
              <a:t>- P</a:t>
            </a:r>
            <a:r>
              <a:rPr lang="ru-RU" dirty="0" smtClean="0">
                <a:latin typeface="American Garamond AT" pitchFamily="2" charset="0"/>
              </a:rPr>
              <a:t>азработал </a:t>
            </a:r>
            <a:r>
              <a:rPr lang="ru-RU" dirty="0" smtClean="0">
                <a:latin typeface="American Garamond AT" pitchFamily="2" charset="0"/>
              </a:rPr>
              <a:t>проект Московского университета, впоследствии названного в его честь</a:t>
            </a:r>
            <a:endParaRPr lang="sk-SK" dirty="0">
              <a:latin typeface="American Garamond AT" pitchFamily="2" charset="0"/>
            </a:endParaRPr>
          </a:p>
        </p:txBody>
      </p:sp>
      <p:pic>
        <p:nvPicPr>
          <p:cNvPr id="6" name="Obrázok 5" descr="19821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492897"/>
            <a:ext cx="3737993" cy="2490438"/>
          </a:xfrm>
          <a:prstGeom prst="rect">
            <a:avLst/>
          </a:prstGeom>
        </p:spPr>
      </p:pic>
      <p:pic>
        <p:nvPicPr>
          <p:cNvPr id="7" name="Obrázok 6" descr="lomonosov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01008"/>
            <a:ext cx="3561709" cy="2607171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467544" y="3501008"/>
            <a:ext cx="3528392" cy="2592288"/>
          </a:xfrm>
          <a:prstGeom prst="rect">
            <a:avLst/>
          </a:prstGeom>
          <a:noFill/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4932040" y="2492896"/>
            <a:ext cx="3744416" cy="2448272"/>
          </a:xfrm>
          <a:prstGeom prst="rect">
            <a:avLst/>
          </a:prstGeom>
          <a:noFill/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sz="1600" dirty="0" smtClean="0">
                <a:solidFill>
                  <a:schemeClr val="bg1"/>
                </a:solidFill>
                <a:latin typeface="American Garamond AT" pitchFamily="2" charset="0"/>
                <a:hlinkClick r:id="rId2"/>
              </a:rPr>
              <a:t>http</a:t>
            </a:r>
            <a:r>
              <a:rPr lang="sk-SK" sz="1600" dirty="0" smtClean="0">
                <a:solidFill>
                  <a:schemeClr val="bg1"/>
                </a:solidFill>
                <a:latin typeface="American Garamond AT" pitchFamily="2" charset="0"/>
                <a:hlinkClick r:id="rId2"/>
              </a:rPr>
              <a:t>://</a:t>
            </a:r>
            <a:r>
              <a:rPr lang="sk-SK" sz="1600" dirty="0" smtClean="0">
                <a:solidFill>
                  <a:schemeClr val="bg1"/>
                </a:solidFill>
                <a:latin typeface="American Garamond AT" pitchFamily="2" charset="0"/>
                <a:hlinkClick r:id="rId2"/>
              </a:rPr>
              <a:t>lib.rus.ec/a/18310</a:t>
            </a:r>
            <a:endParaRPr lang="ru-RU" sz="1600" dirty="0" smtClean="0">
              <a:solidFill>
                <a:schemeClr val="bg1"/>
              </a:solidFill>
              <a:latin typeface="American Garamond AT" pitchFamily="2" charset="0"/>
            </a:endParaRPr>
          </a:p>
          <a:p>
            <a:pPr>
              <a:buFontTx/>
              <a:buChar char="-"/>
            </a:pPr>
            <a:r>
              <a:rPr lang="sk-SK" sz="1600" dirty="0" smtClean="0">
                <a:solidFill>
                  <a:schemeClr val="bg1"/>
                </a:solidFill>
                <a:latin typeface="American Garamond AT" pitchFamily="2" charset="0"/>
                <a:hlinkClick r:id="rId3"/>
              </a:rPr>
              <a:t>http://www.socio.msu.ru</a:t>
            </a:r>
            <a:r>
              <a:rPr lang="sk-SK" sz="1600" dirty="0" smtClean="0">
                <a:solidFill>
                  <a:schemeClr val="bg1"/>
                </a:solidFill>
                <a:latin typeface="American Garamond AT" pitchFamily="2" charset="0"/>
                <a:hlinkClick r:id="rId3"/>
              </a:rPr>
              <a:t>/</a:t>
            </a:r>
            <a:endParaRPr lang="ru-RU" sz="1600" dirty="0" smtClean="0">
              <a:solidFill>
                <a:schemeClr val="bg1"/>
              </a:solidFill>
              <a:latin typeface="American Garamond AT" pitchFamily="2" charset="0"/>
            </a:endParaRPr>
          </a:p>
          <a:p>
            <a:pPr>
              <a:buFontTx/>
              <a:buChar char="-"/>
            </a:pPr>
            <a:r>
              <a:rPr lang="sk-SK" sz="1600" dirty="0" smtClean="0">
                <a:solidFill>
                  <a:schemeClr val="bg1"/>
                </a:solidFill>
                <a:latin typeface="American Garamond AT" pitchFamily="2" charset="0"/>
                <a:hlinkClick r:id="rId4"/>
              </a:rPr>
              <a:t>http://</a:t>
            </a:r>
            <a:r>
              <a:rPr lang="sk-SK" sz="1600" dirty="0" smtClean="0">
                <a:solidFill>
                  <a:schemeClr val="bg1"/>
                </a:solidFill>
                <a:latin typeface="American Garamond AT" pitchFamily="2" charset="0"/>
                <a:hlinkClick r:id="rId4"/>
              </a:rPr>
              <a:t>www.panoramio.com/photo/19821695</a:t>
            </a:r>
            <a:endParaRPr lang="ru-RU" sz="1600" dirty="0" smtClean="0">
              <a:solidFill>
                <a:schemeClr val="bg1"/>
              </a:solidFill>
              <a:latin typeface="American Garamond AT" pitchFamily="2" charset="0"/>
            </a:endParaRPr>
          </a:p>
          <a:p>
            <a:pPr>
              <a:buFontTx/>
              <a:buChar char="-"/>
            </a:pPr>
            <a:r>
              <a:rPr lang="sk-SK" sz="1600" dirty="0" smtClean="0">
                <a:solidFill>
                  <a:schemeClr val="bg1"/>
                </a:solidFill>
                <a:latin typeface="American Garamond AT" pitchFamily="2" charset="0"/>
                <a:hlinkClick r:id="rId5"/>
              </a:rPr>
              <a:t>http://noblit.ru/content/category/4/89/33</a:t>
            </a:r>
            <a:r>
              <a:rPr lang="sk-SK" sz="1600" dirty="0" smtClean="0">
                <a:solidFill>
                  <a:schemeClr val="bg1"/>
                </a:solidFill>
                <a:latin typeface="American Garamond AT" pitchFamily="2" charset="0"/>
                <a:hlinkClick r:id="rId5"/>
              </a:rPr>
              <a:t>/</a:t>
            </a:r>
            <a:endParaRPr lang="ru-RU" sz="1600" dirty="0" smtClean="0">
              <a:solidFill>
                <a:schemeClr val="bg1"/>
              </a:solidFill>
              <a:latin typeface="American Garamond AT" pitchFamily="2" charset="0"/>
            </a:endParaRPr>
          </a:p>
          <a:p>
            <a:pPr>
              <a:buFontTx/>
              <a:buChar char="-"/>
            </a:pPr>
            <a:r>
              <a:rPr lang="sk-SK" sz="1600" dirty="0" smtClean="0">
                <a:solidFill>
                  <a:schemeClr val="bg1"/>
                </a:solidFill>
                <a:latin typeface="American Garamond AT" pitchFamily="2" charset="0"/>
                <a:hlinkClick r:id="rId6"/>
              </a:rPr>
              <a:t>http://discussiya.com/tag/%D1%83%D0%BC%D0%B5%D1%80-%D0%BF%D0%B8%D1%81%D0%B0%D1%82%D0%B5%D0%BB%D1%8C-%D1%81%D0%BE%D0%BB%D0%B6%D0%B5%D0%BD%D0%B8%D1%86%D1%8B%D0%BD</a:t>
            </a:r>
            <a:r>
              <a:rPr lang="sk-SK" sz="1600" dirty="0" smtClean="0">
                <a:solidFill>
                  <a:schemeClr val="bg1"/>
                </a:solidFill>
                <a:latin typeface="American Garamond AT" pitchFamily="2" charset="0"/>
                <a:hlinkClick r:id="rId6"/>
              </a:rPr>
              <a:t>/</a:t>
            </a:r>
            <a:endParaRPr lang="ru-RU" sz="1600" dirty="0" smtClean="0">
              <a:solidFill>
                <a:schemeClr val="bg1"/>
              </a:solidFill>
              <a:latin typeface="American Garamond AT" pitchFamily="2" charset="0"/>
            </a:endParaRPr>
          </a:p>
          <a:p>
            <a:pPr>
              <a:buFontTx/>
              <a:buChar char="-"/>
            </a:pPr>
            <a:r>
              <a:rPr lang="sk-SK" sz="1600" dirty="0" smtClean="0">
                <a:solidFill>
                  <a:schemeClr val="bg1"/>
                </a:solidFill>
                <a:latin typeface="American Garamond AT" pitchFamily="2" charset="0"/>
                <a:hlinkClick r:id="rId7"/>
              </a:rPr>
              <a:t>http://</a:t>
            </a:r>
            <a:r>
              <a:rPr lang="sk-SK" sz="1600" dirty="0" smtClean="0">
                <a:solidFill>
                  <a:schemeClr val="bg1"/>
                </a:solidFill>
                <a:latin typeface="American Garamond AT" pitchFamily="2" charset="0"/>
                <a:hlinkClick r:id="rId7"/>
              </a:rPr>
              <a:t>www.emc.komi.com/03/15/098.htm</a:t>
            </a:r>
            <a:endParaRPr lang="ru-RU" sz="1600" dirty="0" smtClean="0">
              <a:solidFill>
                <a:schemeClr val="bg1"/>
              </a:solidFill>
              <a:latin typeface="American Garamond AT" pitchFamily="2" charset="0"/>
            </a:endParaRPr>
          </a:p>
          <a:p>
            <a:pPr>
              <a:buFontTx/>
              <a:buChar char="-"/>
            </a:pPr>
            <a:r>
              <a:rPr lang="sk-SK" sz="1600" dirty="0" smtClean="0">
                <a:solidFill>
                  <a:schemeClr val="bg1"/>
                </a:solidFill>
                <a:latin typeface="American Garamond AT" pitchFamily="2" charset="0"/>
                <a:hlinkClick r:id="rId8"/>
              </a:rPr>
              <a:t>http://</a:t>
            </a:r>
            <a:r>
              <a:rPr lang="sk-SK" sz="1600" dirty="0" smtClean="0">
                <a:solidFill>
                  <a:schemeClr val="bg1"/>
                </a:solidFill>
                <a:latin typeface="American Garamond AT" pitchFamily="2" charset="0"/>
                <a:hlinkClick r:id="rId8"/>
              </a:rPr>
              <a:t>photo.me.ru/Piter2006/Piter06_51?full=1</a:t>
            </a:r>
            <a:endParaRPr lang="ru-RU" sz="1600" dirty="0" smtClean="0">
              <a:solidFill>
                <a:schemeClr val="bg1"/>
              </a:solidFill>
              <a:latin typeface="American Garamond AT" pitchFamily="2" charset="0"/>
            </a:endParaRPr>
          </a:p>
          <a:p>
            <a:pPr>
              <a:buFontTx/>
              <a:buChar char="-"/>
            </a:pPr>
            <a:r>
              <a:rPr lang="sk-SK" sz="1600" dirty="0" smtClean="0">
                <a:solidFill>
                  <a:schemeClr val="bg1"/>
                </a:solidFill>
                <a:latin typeface="American Garamond AT" pitchFamily="2" charset="0"/>
                <a:hlinkClick r:id="rId9"/>
              </a:rPr>
              <a:t>http://</a:t>
            </a:r>
            <a:r>
              <a:rPr lang="sk-SK" sz="1600" dirty="0" smtClean="0">
                <a:solidFill>
                  <a:schemeClr val="bg1"/>
                </a:solidFill>
                <a:latin typeface="American Garamond AT" pitchFamily="2" charset="0"/>
                <a:hlinkClick r:id="rId9"/>
              </a:rPr>
              <a:t>pushkin.niv.ru/pushkin/family/portrety.htm</a:t>
            </a:r>
            <a:endParaRPr lang="ru-RU" sz="1600" dirty="0" smtClean="0">
              <a:solidFill>
                <a:schemeClr val="bg1"/>
              </a:solidFill>
              <a:latin typeface="American Garamond AT" pitchFamily="2" charset="0"/>
            </a:endParaRPr>
          </a:p>
          <a:p>
            <a:pPr>
              <a:buFontTx/>
              <a:buChar char="-"/>
            </a:pPr>
            <a:r>
              <a:rPr lang="sk-SK" sz="1600" dirty="0" err="1" smtClean="0">
                <a:solidFill>
                  <a:schemeClr val="bg1"/>
                </a:solidFill>
                <a:latin typeface="American Garamond AT" pitchFamily="2" charset="0"/>
                <a:hlinkClick r:id="rId10"/>
              </a:rPr>
              <a:t>www.wikipedia.sk</a:t>
            </a:r>
            <a:endParaRPr lang="sk-SK" sz="1600" dirty="0" smtClean="0">
              <a:solidFill>
                <a:schemeClr val="bg1"/>
              </a:solidFill>
              <a:latin typeface="American Garamond AT" pitchFamily="2" charset="0"/>
            </a:endParaRPr>
          </a:p>
          <a:p>
            <a:pPr>
              <a:buFontTx/>
              <a:buChar char="-"/>
            </a:pPr>
            <a:r>
              <a:rPr lang="sk-SK" sz="1600" dirty="0" err="1" smtClean="0">
                <a:latin typeface="American Garamond AT" pitchFamily="2" charset="0"/>
              </a:rPr>
              <a:t>ru.wikipedia.org</a:t>
            </a:r>
            <a:r>
              <a:rPr lang="sk-SK" sz="1600" dirty="0" smtClean="0">
                <a:latin typeface="American Garamond AT" pitchFamily="2" charset="0"/>
              </a:rPr>
              <a:t>/</a:t>
            </a:r>
            <a:r>
              <a:rPr lang="sk-SK" sz="1600" dirty="0" err="1" smtClean="0">
                <a:latin typeface="American Garamond AT" pitchFamily="2" charset="0"/>
              </a:rPr>
              <a:t>wiki</a:t>
            </a:r>
            <a:r>
              <a:rPr lang="sk-SK" sz="1600" dirty="0" smtClean="0">
                <a:latin typeface="American Garamond AT" pitchFamily="2" charset="0"/>
              </a:rPr>
              <a:t> </a:t>
            </a:r>
            <a:endParaRPr lang="ru-RU" sz="1600" dirty="0" smtClean="0">
              <a:latin typeface="American Garamond AT" pitchFamily="2" charset="0"/>
            </a:endParaRPr>
          </a:p>
          <a:p>
            <a:pPr>
              <a:buFontTx/>
              <a:buChar char="-"/>
            </a:pPr>
            <a:endParaRPr lang="ru-RU" sz="1400" dirty="0" smtClean="0"/>
          </a:p>
          <a:p>
            <a:pPr>
              <a:buFontTx/>
              <a:buChar char="-"/>
            </a:pPr>
            <a:endParaRPr lang="sk-SK" sz="13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835696" y="188640"/>
            <a:ext cx="8229600" cy="1219200"/>
          </a:xfrm>
        </p:spPr>
        <p:txBody>
          <a:bodyPr/>
          <a:lstStyle/>
          <a:p>
            <a:r>
              <a:rPr lang="ru-RU" dirty="0" smtClean="0">
                <a:latin typeface="American Garamond AT" pitchFamily="2" charset="0"/>
              </a:rPr>
              <a:t>Спасибо за внимание</a:t>
            </a:r>
            <a:r>
              <a:rPr lang="sk-SK" dirty="0" smtClean="0">
                <a:latin typeface="American Garamond AT" pitchFamily="2" charset="0"/>
              </a:rPr>
              <a:t>.</a:t>
            </a:r>
            <a:endParaRPr lang="sk-SK" dirty="0">
              <a:latin typeface="American Garamond AT" pitchFamily="2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220072" y="58772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Катарина Забецка, 2.А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100</TotalTime>
  <Words>182</Words>
  <Application>Microsoft Office PowerPoint</Application>
  <PresentationFormat>Prezentácia na obrazovke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Papier</vt:lpstr>
      <vt:lpstr>Лицности Москвы</vt:lpstr>
      <vt:lpstr>Алекса́ндр Серге́евич Пу́шкин </vt:lpstr>
      <vt:lpstr>Александр Исаевич Солженицын</vt:lpstr>
      <vt:lpstr>Владимир Львович Леви́</vt:lpstr>
      <vt:lpstr>Михаил Васильевич Ломоносов</vt:lpstr>
      <vt:lpstr>Спасибо за внимание.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Žabecký</dc:creator>
  <cp:lastModifiedBy>Žabecký</cp:lastModifiedBy>
  <cp:revision>11</cp:revision>
  <dcterms:created xsi:type="dcterms:W3CDTF">2011-04-13T19:15:10Z</dcterms:created>
  <dcterms:modified xsi:type="dcterms:W3CDTF">2011-04-17T20:35:10Z</dcterms:modified>
</cp:coreProperties>
</file>