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1" r:id="rId24"/>
    <p:sldId id="277" r:id="rId25"/>
    <p:sldId id="280" r:id="rId26"/>
    <p:sldId id="278" r:id="rId2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FF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9552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7453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050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5682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6045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7799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7473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5194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3786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4045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9520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EC0DE-435B-4272-B18D-E4C6B121010B}" type="datetimeFigureOut">
              <a:rPr lang="sk-SK" smtClean="0"/>
              <a:pPr/>
              <a:t>28.11.2018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D2589-5EAD-4811-AA97-479B3F5C8A9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75143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9/EU_location_GRE.png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8tcKVpyd2Y&amp;feature=related" TargetMode="External"/><Relationship Id="rId2" Type="http://schemas.openxmlformats.org/officeDocument/2006/relationships/hyperlink" Target="http://www.youtube.com/watch?v=Wx_QZzONqvs&amp;feature=relate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orldofhistory.blog.cz/0701/slavne-osobnosti-starovekeho-grecka" TargetMode="External"/><Relationship Id="rId3" Type="http://schemas.openxmlformats.org/officeDocument/2006/relationships/hyperlink" Target="https://dovolenka.sme.sk/i/grecko/santorini" TargetMode="External"/><Relationship Id="rId7" Type="http://schemas.openxmlformats.org/officeDocument/2006/relationships/hyperlink" Target="https://www.invia.sk/grecko/miestna-kuchyna/" TargetMode="External"/><Relationship Id="rId2" Type="http://schemas.openxmlformats.org/officeDocument/2006/relationships/hyperlink" Target="https://sk.wikipedia.org/wiki/Gr%C3%A9ck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alkers.sk/delfy.php" TargetMode="External"/><Relationship Id="rId11" Type="http://schemas.openxmlformats.org/officeDocument/2006/relationships/hyperlink" Target="https://sk.wikipedia.org/wiki/Korintsk%C3%BD_prieplav" TargetMode="External"/><Relationship Id="rId5" Type="http://schemas.openxmlformats.org/officeDocument/2006/relationships/hyperlink" Target="http://www.walkers.sk/akropola.php" TargetMode="External"/><Relationship Id="rId10" Type="http://schemas.openxmlformats.org/officeDocument/2006/relationships/hyperlink" Target="https://www.tripadvisor.sk/LocationPhotoDirectLink-g1028265-d1549927-i139955342-Balos_Lagoon-Kissamos_Chania_Prefecture_Crete.html" TargetMode="External"/><Relationship Id="rId4" Type="http://schemas.openxmlformats.org/officeDocument/2006/relationships/hyperlink" Target="https://sk.wikipedia.org/wiki/Vlajka_Gr%C3%A9cka" TargetMode="External"/><Relationship Id="rId9" Type="http://schemas.openxmlformats.org/officeDocument/2006/relationships/hyperlink" Target="https://sk.wikipedia.org/wiki/Ymnos_eis_tin_Eleftheria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QbBoPlGaE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c/Coat_of_arms_of_Greece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bNFep0qyck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3cgJ4kLzmlE" TargetMode="External"/><Relationship Id="rId5" Type="http://schemas.openxmlformats.org/officeDocument/2006/relationships/hyperlink" Target="https://www.youtube.com/watch?v=w6Ori4A4ATo" TargetMode="Externa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watch?v=p9tPSo4iglU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nevlajky.sk/albansko" TargetMode="External"/><Relationship Id="rId3" Type="http://schemas.openxmlformats.org/officeDocument/2006/relationships/hyperlink" Target="https://www.invia.sk/albansko/miestna-kuchyna/" TargetMode="External"/><Relationship Id="rId7" Type="http://schemas.openxmlformats.org/officeDocument/2006/relationships/hyperlink" Target="https://dromedar.zoznam.sk/cl/1000122/1355341/Albanska-riviera" TargetMode="External"/><Relationship Id="rId2" Type="http://schemas.openxmlformats.org/officeDocument/2006/relationships/hyperlink" Target="https://dovolenka.sme.sk/i/albansk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Apoll%C3%B3nia_(Alb%C3%A1nsko)" TargetMode="External"/><Relationship Id="rId5" Type="http://schemas.openxmlformats.org/officeDocument/2006/relationships/hyperlink" Target="https://tonydubravec.com/tirana-albansko-sprievodca/" TargetMode="External"/><Relationship Id="rId10" Type="http://schemas.openxmlformats.org/officeDocument/2006/relationships/hyperlink" Target="https://sk.wikipedia.org/wiki/Berat_(mesto)" TargetMode="External"/><Relationship Id="rId4" Type="http://schemas.openxmlformats.org/officeDocument/2006/relationships/hyperlink" Target="https://www.webnoviny.sk/kl/hudba/albansko/" TargetMode="External"/><Relationship Id="rId9" Type="http://schemas.openxmlformats.org/officeDocument/2006/relationships/hyperlink" Target="https://cs.wikipedia.org/wiki/Alb%C3%A1nsk%C3%A1_hymn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sq5-uGqrj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spc="50" dirty="0" smtClean="0">
                <a:ln w="11430">
                  <a:solidFill>
                    <a:srgbClr val="FF66FF"/>
                  </a:solidFill>
                </a:ln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Grécko</a:t>
            </a:r>
            <a:br>
              <a:rPr lang="sk-SK" spc="50" dirty="0" smtClean="0">
                <a:ln w="11430">
                  <a:solidFill>
                    <a:srgbClr val="FF66FF"/>
                  </a:solidFill>
                </a:ln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</a:b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Grécka republika</a:t>
            </a:r>
            <a:r>
              <a:rPr lang="en-US" b="1" spc="50" dirty="0">
                <a:ln w="11430">
                  <a:solidFill>
                    <a:srgbClr val="FF66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/>
            </a:r>
            <a:br>
              <a:rPr lang="en-US" b="1" spc="50" dirty="0">
                <a:ln w="11430">
                  <a:solidFill>
                    <a:srgbClr val="FF66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</a:br>
            <a:endParaRPr lang="sk-SK" dirty="0"/>
          </a:p>
        </p:txBody>
      </p:sp>
      <p:pic>
        <p:nvPicPr>
          <p:cNvPr id="5" name="Picture 7" descr="http://www.beruska8.cz/vlajky2/reck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3096" y="598855"/>
            <a:ext cx="1424904" cy="104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úbor:EU location GR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59879"/>
            <a:ext cx="39052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oloriage Grèce a imprim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227" y="3159879"/>
            <a:ext cx="2927932" cy="292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05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Korintský prieplav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1784"/>
            <a:ext cx="3232867" cy="430559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4024579"/>
            <a:ext cx="3627271" cy="241378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941" y="1541746"/>
            <a:ext cx="3338586" cy="222167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744" y="2035449"/>
            <a:ext cx="270076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osobnosti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Picture 15" descr="http://citaty-o-lasce.cz/wp-content/uploads/aristotel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0" r="10316" b="4877"/>
          <a:stretch>
            <a:fillRect/>
          </a:stretch>
        </p:blipFill>
        <p:spPr bwMode="auto">
          <a:xfrm>
            <a:off x="359605" y="1867437"/>
            <a:ext cx="2386725" cy="344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pytagora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7" r="8696"/>
          <a:stretch>
            <a:fillRect/>
          </a:stretch>
        </p:blipFill>
        <p:spPr bwMode="auto">
          <a:xfrm>
            <a:off x="3153167" y="1690688"/>
            <a:ext cx="2718141" cy="3624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651117" y="5491623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Aristoteles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3651457" y="5491623"/>
            <a:ext cx="1721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Pytagoras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6387019" y="5491623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Kosta</a:t>
            </a:r>
            <a:r>
              <a:rPr lang="sk-SK" b="1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b="1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Gavras</a:t>
            </a:r>
            <a:r>
              <a:rPr lang="sk-SK" b="1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13" name="Picture 7" descr="Gavras_SF389890_150x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1" t="3310" r="7352" b="3310"/>
          <a:stretch>
            <a:fillRect/>
          </a:stretch>
        </p:blipFill>
        <p:spPr bwMode="auto">
          <a:xfrm>
            <a:off x="6134464" y="1690688"/>
            <a:ext cx="2696736" cy="362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ĺžnik 13"/>
          <p:cNvSpPr/>
          <p:nvPr/>
        </p:nvSpPr>
        <p:spPr>
          <a:xfrm>
            <a:off x="9327396" y="5491621"/>
            <a:ext cx="239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Odysseus</a:t>
            </a:r>
            <a:r>
              <a:rPr lang="sk-SK" b="1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b="1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Elytis</a:t>
            </a:r>
            <a:r>
              <a:rPr lang="sk-SK" b="1" dirty="0" smtClean="0">
                <a:solidFill>
                  <a:srgbClr val="FF66FF"/>
                </a:solidFill>
                <a:latin typeface="Arial Narrow" panose="020B0606020202030204" pitchFamily="34" charset="0"/>
              </a:rPr>
              <a:t> </a:t>
            </a:r>
            <a:endParaRPr lang="sk-SK" dirty="0">
              <a:solidFill>
                <a:srgbClr val="FF66FF"/>
              </a:solidFill>
            </a:endParaRPr>
          </a:p>
        </p:txBody>
      </p:sp>
      <p:pic>
        <p:nvPicPr>
          <p:cNvPr id="15" name="Picture 10" descr="ely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9" t="6612" r="16335" b="14034"/>
          <a:stretch>
            <a:fillRect/>
          </a:stretch>
        </p:blipFill>
        <p:spPr bwMode="auto">
          <a:xfrm>
            <a:off x="9094356" y="2017283"/>
            <a:ext cx="2623118" cy="314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17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Typický grécky ľudový tanec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ZORBA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HASAPIKO 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2301024" y="1848208"/>
            <a:ext cx="6907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2"/>
              </a:rPr>
              <a:t>http://www.youtube.com/watch?v=Wx_QZzONqvs&amp;feature=related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2970727" y="2352477"/>
            <a:ext cx="6508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3"/>
              </a:rPr>
              <a:t>http://www.youtube.com/watch?v=P8tcKVpyd2Y&amp;feature=related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9000"/>
            <a:ext cx="4596387" cy="251815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040" y="3429000"/>
            <a:ext cx="4496702" cy="25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17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KUCHYŇA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Picture 5" descr="gyr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37" y="1403796"/>
            <a:ext cx="2590427" cy="259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120184179_c6ad000c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13" y="4512244"/>
            <a:ext cx="2575275" cy="17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Pastic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0887" y="983987"/>
            <a:ext cx="3200467" cy="240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Pty_Dolmades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150" y="1005947"/>
            <a:ext cx="3141699" cy="2357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ANd9GcS7ldn7LVQQmq8cSNYmunxY9m_eEbuU3i-wHDhUvcC05FbBYwc9eg&amp;t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922" y="3855430"/>
            <a:ext cx="3051789" cy="240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c_3753_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969" y="3855430"/>
            <a:ext cx="3200467" cy="240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1286107" y="3994223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Gyros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9098318" y="3385081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Pasticio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5300329" y="3385081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Dolmades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1123172" y="623417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Yemistá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3688868" y="6234172"/>
            <a:ext cx="2317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Taramosaláta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7464267" y="6234172"/>
            <a:ext cx="1347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Baklava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18" name="Obrázo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4319" y="4234271"/>
            <a:ext cx="2212409" cy="16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0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ZDROJE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2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2"/>
              </a:rPr>
              <a:t>sk.wikipedia.org/wiki/Gr%C3%A9cko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3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3"/>
              </a:rPr>
              <a:t>dovolenka.sme.sk/i/grecko/santorini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4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4"/>
              </a:rPr>
              <a:t>sk.wikipedia.org/wiki/Vlajka_Gr%C3%A9cka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5"/>
              </a:rPr>
              <a:t>http://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5"/>
              </a:rPr>
              <a:t>www.walkers.sk/akropola.php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6"/>
              </a:rPr>
              <a:t>http://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6"/>
              </a:rPr>
              <a:t>www.walkers.sk/delfy.php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7"/>
              </a:rPr>
              <a:t>https://www.invia.sk/grecko/miestna-kuchyna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7"/>
              </a:rPr>
              <a:t>/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8"/>
              </a:rPr>
              <a:t>http://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8"/>
              </a:rPr>
              <a:t>worldofhistory.blog.cz/0701/slavne-osobnosti-starovekeho-grecka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9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9"/>
              </a:rPr>
              <a:t>sk.wikipedia.org/wiki/Ymnos_eis_tin_Eleftherian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10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10"/>
              </a:rPr>
              <a:t>www.tripadvisor.sk/LocationPhotoDirectLink-g1028265-d1549927-i139955342-Balos_Lagoon-Kissamos_Chania_Prefecture_Crete.html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11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11"/>
              </a:rPr>
              <a:t>sk.wikipedia.org/wiki/Korintsk%C3%BD_prieplav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4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ALBáNSKO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/>
            </a:r>
            <a:b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</a:b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albánska republika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80" y="2495816"/>
            <a:ext cx="4379890" cy="312849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816" y="2753151"/>
            <a:ext cx="2928801" cy="312849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822" y="1619236"/>
            <a:ext cx="3407942" cy="226783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22" y="4317397"/>
            <a:ext cx="3407942" cy="20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7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VLAJKA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7806" y="1027906"/>
            <a:ext cx="7140276" cy="510019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35947"/>
            <a:ext cx="20955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6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HYMNA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524" y="1591727"/>
            <a:ext cx="3153755" cy="4068344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3624906" y="843240"/>
            <a:ext cx="4942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hlinkClick r:id="rId3"/>
              </a:rPr>
              <a:t>https://www.youtube.com/watch?v=SaQbBoPlGaE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838200" y="5669894"/>
            <a:ext cx="419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Aleksander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Stavre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Drenova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026445" y="5669894"/>
            <a:ext cx="3081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Ciprian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Porumbescu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978" y="1591727"/>
            <a:ext cx="2712229" cy="40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0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9009" y="365125"/>
            <a:ext cx="10515600" cy="1325563"/>
          </a:xfrm>
        </p:spPr>
        <p:txBody>
          <a:bodyPr/>
          <a:lstStyle/>
          <a:p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Berat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69" y="2009102"/>
            <a:ext cx="6636514" cy="443375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569" y="4082603"/>
            <a:ext cx="3147007" cy="236025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693" y="193487"/>
            <a:ext cx="2211390" cy="165640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496" y="365125"/>
            <a:ext cx="1841152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86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Albánska riviéra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420" y="1690688"/>
            <a:ext cx="5796165" cy="43532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80" y="2459866"/>
            <a:ext cx="4207642" cy="28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23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924" y="313608"/>
            <a:ext cx="10515600" cy="1325563"/>
          </a:xfrm>
        </p:spPr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VLAJKA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5780" y="976390"/>
            <a:ext cx="7894748" cy="5267703"/>
          </a:xfrm>
        </p:spPr>
      </p:pic>
      <p:pic>
        <p:nvPicPr>
          <p:cNvPr id="5" name="Picture 6" descr="Súbor:Coat of arms of Greece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488" y="2756079"/>
            <a:ext cx="1874712" cy="1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43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Apollónia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695941" cy="447345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86" y="365125"/>
            <a:ext cx="3705493" cy="330069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866" y="3773510"/>
            <a:ext cx="1391531" cy="28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49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Tirana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381079" cy="424952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709" y="3968173"/>
            <a:ext cx="4476750" cy="265747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604" y="212403"/>
            <a:ext cx="182895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87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HUDBA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719" y="1377165"/>
            <a:ext cx="3081254" cy="410367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574706" y="5585935"/>
            <a:ext cx="2561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Eugent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Bushpepa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07339" y="6103443"/>
            <a:ext cx="4945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hlinkClick r:id="rId3"/>
              </a:rPr>
              <a:t>https://www.youtube.com/watch?v=VbNFep0qyck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8034246" y="5585935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Kejsi </a:t>
            </a:r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Tola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821" y="1373204"/>
            <a:ext cx="2794985" cy="4192478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6429310" y="6103443"/>
            <a:ext cx="4924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hlinkClick r:id="rId5"/>
              </a:rPr>
              <a:t>https://www.youtube.com/watch?v=w6Ori4A4ATo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7274116" y="658574"/>
            <a:ext cx="4818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hlinkClick r:id="rId6"/>
              </a:rPr>
              <a:t>https://www.youtube.com/watch?v=3cgJ4kLzmlE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741" y="33836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8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975" y="-1216342"/>
            <a:ext cx="10515600" cy="2852737"/>
          </a:xfrm>
        </p:spPr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itchFamily="18" charset="0"/>
              </a:rPr>
              <a:t>Šport</a:t>
            </a:r>
            <a:endParaRPr lang="sk-SK" dirty="0">
              <a:solidFill>
                <a:srgbClr val="FF66FF"/>
              </a:solidFill>
              <a:latin typeface="Castellar" pitchFamily="18" charset="0"/>
            </a:endParaRPr>
          </a:p>
        </p:txBody>
      </p:sp>
      <p:sp>
        <p:nvSpPr>
          <p:cNvPr id="10" name="Zástupný symbol textu 9"/>
          <p:cNvSpPr>
            <a:spLocks noGrp="1"/>
          </p:cNvSpPr>
          <p:nvPr>
            <p:ph type="body" idx="1"/>
          </p:nvPr>
        </p:nvSpPr>
        <p:spPr>
          <a:xfrm>
            <a:off x="1066982" y="5357813"/>
            <a:ext cx="10515600" cy="1500187"/>
          </a:xfrm>
        </p:spPr>
        <p:txBody>
          <a:bodyPr/>
          <a:lstStyle/>
          <a:p>
            <a:r>
              <a:rPr lang="sk-SK" dirty="0" err="1" smtClean="0">
                <a:solidFill>
                  <a:srgbClr val="FF66FF"/>
                </a:solidFill>
                <a:latin typeface="Castellar" pitchFamily="18" charset="0"/>
              </a:rPr>
              <a:t>Alban</a:t>
            </a:r>
            <a:r>
              <a:rPr lang="sk-SK" dirty="0" smtClean="0">
                <a:solidFill>
                  <a:srgbClr val="FF66FF"/>
                </a:solidFill>
                <a:latin typeface="Castellar" pitchFamily="18" charset="0"/>
              </a:rPr>
              <a:t> </a:t>
            </a:r>
            <a:r>
              <a:rPr lang="sk-SK" dirty="0" err="1" smtClean="0">
                <a:solidFill>
                  <a:srgbClr val="FF66FF"/>
                </a:solidFill>
                <a:latin typeface="Castellar" pitchFamily="18" charset="0"/>
              </a:rPr>
              <a:t>Dragusha</a:t>
            </a:r>
            <a:r>
              <a:rPr lang="sk-SK" dirty="0" smtClean="0">
                <a:solidFill>
                  <a:srgbClr val="FF66FF"/>
                </a:solidFill>
                <a:latin typeface="Castellar" pitchFamily="18" charset="0"/>
              </a:rPr>
              <a:t>                       </a:t>
            </a:r>
            <a:r>
              <a:rPr lang="sk-SK" dirty="0" err="1" smtClean="0">
                <a:solidFill>
                  <a:srgbClr val="FF66FF"/>
                </a:solidFill>
                <a:latin typeface="Castellar" pitchFamily="18" charset="0"/>
              </a:rPr>
              <a:t>erjon</a:t>
            </a:r>
            <a:r>
              <a:rPr lang="sk-SK" dirty="0" smtClean="0">
                <a:solidFill>
                  <a:srgbClr val="FF66FF"/>
                </a:solidFill>
                <a:latin typeface="Castellar" pitchFamily="18" charset="0"/>
              </a:rPr>
              <a:t> </a:t>
            </a:r>
            <a:r>
              <a:rPr lang="sk-SK" dirty="0" err="1" smtClean="0">
                <a:solidFill>
                  <a:srgbClr val="FF66FF"/>
                </a:solidFill>
                <a:latin typeface="Castellar" pitchFamily="18" charset="0"/>
              </a:rPr>
              <a:t>tola</a:t>
            </a:r>
            <a:endParaRPr lang="sk-SK" dirty="0" smtClean="0">
              <a:solidFill>
                <a:srgbClr val="FF66FF"/>
              </a:solidFill>
              <a:latin typeface="Castellar" pitchFamily="18" charset="0"/>
            </a:endParaRPr>
          </a:p>
          <a:p>
            <a:r>
              <a:rPr lang="sk-SK" sz="1200" dirty="0" smtClean="0">
                <a:solidFill>
                  <a:srgbClr val="FF66FF"/>
                </a:solidFill>
                <a:latin typeface="Castellar" pitchFamily="18" charset="0"/>
              </a:rPr>
              <a:t> </a:t>
            </a:r>
            <a:r>
              <a:rPr lang="sk-SK" sz="1200" dirty="0" smtClean="0">
                <a:solidFill>
                  <a:srgbClr val="FF66FF"/>
                </a:solidFill>
                <a:latin typeface="Castellar" pitchFamily="18" charset="0"/>
              </a:rPr>
              <a:t>                                                                                   </a:t>
            </a:r>
            <a:r>
              <a:rPr lang="sk-SK" sz="1200" dirty="0" smtClean="0">
                <a:solidFill>
                  <a:srgbClr val="FF66FF"/>
                </a:solidFill>
                <a:latin typeface="Castellar" pitchFamily="18" charset="0"/>
                <a:hlinkClick r:id="rId2"/>
              </a:rPr>
              <a:t>https</a:t>
            </a:r>
            <a:r>
              <a:rPr lang="sk-SK" sz="1200" dirty="0" smtClean="0">
                <a:solidFill>
                  <a:srgbClr val="FF66FF"/>
                </a:solidFill>
                <a:latin typeface="Castellar" pitchFamily="18" charset="0"/>
                <a:hlinkClick r:id="rId2"/>
              </a:rPr>
              <a:t>://</a:t>
            </a:r>
            <a:r>
              <a:rPr lang="sk-SK" sz="1200" dirty="0" smtClean="0">
                <a:solidFill>
                  <a:srgbClr val="FF66FF"/>
                </a:solidFill>
                <a:latin typeface="Castellar" pitchFamily="18" charset="0"/>
                <a:hlinkClick r:id="rId2"/>
              </a:rPr>
              <a:t>www.youtube.com/watch?v=p9tPSo4iglU</a:t>
            </a:r>
            <a:endParaRPr lang="sk-SK" sz="1200" dirty="0" smtClean="0">
              <a:solidFill>
                <a:srgbClr val="FF66FF"/>
              </a:solidFill>
              <a:latin typeface="Castellar" pitchFamily="18" charset="0"/>
            </a:endParaRPr>
          </a:p>
          <a:p>
            <a:endParaRPr lang="sk-SK" sz="1200" dirty="0" smtClean="0">
              <a:solidFill>
                <a:srgbClr val="FF66FF"/>
              </a:solidFill>
              <a:latin typeface="Castellar" pitchFamily="18" charset="0"/>
            </a:endParaRPr>
          </a:p>
          <a:p>
            <a:endParaRPr lang="sk-SK" sz="1200" dirty="0" smtClean="0">
              <a:solidFill>
                <a:srgbClr val="FF66FF"/>
              </a:solidFill>
              <a:latin typeface="Castellar" pitchFamily="18" charset="0"/>
            </a:endParaRPr>
          </a:p>
          <a:p>
            <a:endParaRPr lang="sk-SK" dirty="0" smtClean="0">
              <a:solidFill>
                <a:srgbClr val="FF66FF"/>
              </a:solidFill>
              <a:latin typeface="Castellar" pitchFamily="18" charset="0"/>
            </a:endParaRPr>
          </a:p>
          <a:p>
            <a:endParaRPr lang="sk-SK" dirty="0"/>
          </a:p>
        </p:txBody>
      </p:sp>
      <p:sp>
        <p:nvSpPr>
          <p:cNvPr id="1026" name="AutoShape 2" descr="VÃ½sledok vyhÄ¾adÃ¡vania obrÃ¡zkov pre dopyt Alban Dragus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8" name="AutoShape 4" descr="VÃ½sledok vyhÄ¾adÃ¡vania obrÃ¡zkov pre dopyt Alban Dragus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AutoShape 6" descr="VÃ½sledok vyhÄ¾adÃ¡vania obrÃ¡zkov pre dopyt Alban Dragus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2" name="AutoShape 8" descr="VÃ½sledok vyhÄ¾adÃ¡vania obrÃ¡zkov pre dopyt Alban Dragus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4" name="AutoShape 10" descr="VÃ½sledok vyhÄ¾adÃ¡vania obrÃ¡zkov pre dopyt Alban Dragus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6" name="Picture 12" descr="VÃ½sledok vyhÄ¾adÃ¡vania obrÃ¡zkov pre dopyt Alban Dragus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038" y="1816372"/>
            <a:ext cx="3397522" cy="3397522"/>
          </a:xfrm>
          <a:prstGeom prst="rect">
            <a:avLst/>
          </a:prstGeom>
          <a:noFill/>
        </p:spPr>
      </p:pic>
      <p:sp>
        <p:nvSpPr>
          <p:cNvPr id="1038" name="AutoShape 14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0" name="AutoShape 16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2" name="AutoShape 18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4" name="AutoShape 20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6" name="AutoShape 22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8" name="AutoShape 24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0" name="AutoShape 26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2" name="AutoShape 28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4" name="AutoShape 30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6" name="AutoShape 32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AutoShape 34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AutoShape 36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AutoShape 38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AutoShape 40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6" name="AutoShape 42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AutoShape 44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7" name="Obrázok 26" descr="hovn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226" y="2387509"/>
            <a:ext cx="3876539" cy="2903663"/>
          </a:xfrm>
          <a:prstGeom prst="rect">
            <a:avLst/>
          </a:prstGeom>
        </p:spPr>
      </p:pic>
      <p:sp>
        <p:nvSpPr>
          <p:cNvPr id="1072" name="AutoShape 48" descr="VÃ½sledok vyhÄ¾adÃ¡vania obrÃ¡zkov pre dopyt erjon 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" name="Obrázok 29" descr="hovno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607" y="195942"/>
            <a:ext cx="3264761" cy="21725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KUCHYŇa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83251"/>
            <a:ext cx="3186784" cy="212066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919271" y="3500308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byrek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259063" y="6358827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kungullur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090" y="3473693"/>
            <a:ext cx="4393707" cy="291321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71815"/>
            <a:ext cx="3186784" cy="2387012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411120" y="6358827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Bakllasarëm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90" y="365125"/>
            <a:ext cx="4393707" cy="2471460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7459598" y="2836585"/>
            <a:ext cx="1434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Tarator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0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2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2"/>
              </a:rPr>
              <a:t>dovolenka.sme.sk/i/albansko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3"/>
              </a:rPr>
              <a:t>https://www.invia.sk/albansko/miestna-kuchyna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3"/>
              </a:rPr>
              <a:t>/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4"/>
              </a:rPr>
              <a:t>https://www.webnoviny.sk/kl/hudba/albansko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4"/>
              </a:rPr>
              <a:t>/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5"/>
              </a:rPr>
              <a:t>https://tonydubravec.com/tirana-albansko-sprievodca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5"/>
              </a:rPr>
              <a:t>/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6"/>
              </a:rPr>
              <a:t>https://sk.wikipedia.org/wiki/Apoll%C3%B3nia_(Alb%C3%A1nsko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6"/>
              </a:rPr>
              <a:t>)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7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7"/>
              </a:rPr>
              <a:t>dromedar.zoznam.sk/cl/1000122/1355341/Albanska-riviera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8"/>
              </a:rPr>
              <a:t>http://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8"/>
              </a:rPr>
              <a:t>www.statnevlajky.sk/albansko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9"/>
              </a:rPr>
              <a:t>https://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9"/>
              </a:rPr>
              <a:t>cs.wikipedia.org/wiki/Alb%C3%A1nsk%C3%A1_hymna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  <a:hlinkClick r:id="rId10"/>
              </a:rPr>
              <a:t>https://sk.wikipedia.org/wiki/Berat_(mesto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  <a:hlinkClick r:id="rId10"/>
              </a:rPr>
              <a:t>)</a:t>
            </a:r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endParaRPr lang="sk-SK" dirty="0" smtClean="0">
              <a:solidFill>
                <a:srgbClr val="FF66FF"/>
              </a:solidFill>
              <a:latin typeface="Castellar" panose="020A0402060406010301" pitchFamily="18" charset="0"/>
            </a:endParaRPr>
          </a:p>
          <a:p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6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456" y="2575775"/>
            <a:ext cx="11745533" cy="2279561"/>
          </a:xfrm>
        </p:spPr>
        <p:txBody>
          <a:bodyPr>
            <a:normAutofit/>
          </a:bodyPr>
          <a:lstStyle/>
          <a:p>
            <a:r>
              <a:rPr lang="el-GR" dirty="0"/>
              <a:t>Ευχαριστώ για την προσοχή σας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KUJDES </a:t>
            </a:r>
            <a:r>
              <a:rPr lang="sk-SK" dirty="0"/>
              <a:t>ME </a:t>
            </a:r>
            <a:r>
              <a:rPr lang="sk-SK" dirty="0" smtClean="0"/>
              <a:t>KUJDES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733" y="1242369"/>
            <a:ext cx="2619375" cy="17430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452" y="3616508"/>
            <a:ext cx="2619656" cy="18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9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098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HYMNA</a:t>
            </a:r>
            <a:b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</a:br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Ymnos</a:t>
            </a:r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eis</a:t>
            </a:r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tin</a:t>
            </a:r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Eleftherian</a:t>
            </a:r>
            <a:r>
              <a:rPr lang="sk-SK" dirty="0"/>
              <a:t/>
            </a:r>
            <a:br>
              <a:rPr lang="sk-SK" dirty="0"/>
            </a:b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11" name="Zástupný symbol obsah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4160" y="1918317"/>
            <a:ext cx="3205914" cy="3672228"/>
          </a:xfr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0901" y="1934149"/>
            <a:ext cx="3240741" cy="3672228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4355621" y="5779196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Dionysios</a:t>
            </a:r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 </a:t>
            </a:r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Solomós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7831931" y="5779196"/>
            <a:ext cx="32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i="0" dirty="0" err="1" smtClean="0">
                <a:solidFill>
                  <a:srgbClr val="FF66FF"/>
                </a:solidFill>
                <a:effectLst/>
                <a:latin typeface="Castellar" panose="020A0402060406010301" pitchFamily="18" charset="0"/>
              </a:rPr>
              <a:t>Nikolaos</a:t>
            </a:r>
            <a:r>
              <a:rPr lang="sk-SK" b="0" i="0" dirty="0" smtClean="0">
                <a:solidFill>
                  <a:srgbClr val="FF66FF"/>
                </a:solidFill>
                <a:effectLst/>
                <a:latin typeface="Castellar" panose="020A0402060406010301" pitchFamily="18" charset="0"/>
              </a:rPr>
              <a:t> </a:t>
            </a:r>
            <a:r>
              <a:rPr lang="sk-SK" b="0" i="0" dirty="0" err="1" smtClean="0">
                <a:solidFill>
                  <a:srgbClr val="FF66FF"/>
                </a:solidFill>
                <a:effectLst/>
                <a:latin typeface="Castellar" panose="020A0402060406010301" pitchFamily="18" charset="0"/>
              </a:rPr>
              <a:t>MantzaroS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838200" y="173055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i="0" dirty="0" smtClean="0">
                <a:effectLst/>
                <a:latin typeface="Arial" panose="020B0604020202020204" pitchFamily="34" charset="0"/>
              </a:rPr>
              <a:t>Hymna za slobodu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Poznáme ťa už dávno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ó, božsky novonadobudnutá,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po svetle vo tvojich očiach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a po lesku tvojho meča.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Zo svätých hrobov Grékov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triumfuje tvoja odvaha,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opäť ťa vítame,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0" i="0" dirty="0" smtClean="0">
                <a:effectLst/>
                <a:latin typeface="Arial" panose="020B0604020202020204" pitchFamily="34" charset="0"/>
              </a:rPr>
              <a:t>Buď pozdravená, sloboda!</a:t>
            </a:r>
            <a:endParaRPr lang="sk-SK" dirty="0"/>
          </a:p>
        </p:txBody>
      </p:sp>
      <p:sp>
        <p:nvSpPr>
          <p:cNvPr id="17" name="Obdĺžnik 16"/>
          <p:cNvSpPr/>
          <p:nvPr/>
        </p:nvSpPr>
        <p:spPr>
          <a:xfrm>
            <a:off x="104028" y="6194198"/>
            <a:ext cx="479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hlinkClick r:id="rId4"/>
              </a:rPr>
              <a:t>https://www.youtube.com/watch?v=Psq5-uGqrjc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9564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66FF"/>
                </a:solidFill>
                <a:latin typeface="Castellar" panose="020A0402060406010301" pitchFamily="18" charset="0"/>
              </a:rPr>
              <a:t>AKROPOLA V </a:t>
            </a:r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aténach</a:t>
            </a:r>
            <a:endParaRPr lang="sk-SK" dirty="0">
              <a:solidFill>
                <a:srgbClr val="FF66FF"/>
              </a:solidFill>
              <a:latin typeface="Castellar" panose="020A0402060406010301" pitchFamily="18" charset="0"/>
            </a:endParaRPr>
          </a:p>
        </p:txBody>
      </p:sp>
      <p:pic>
        <p:nvPicPr>
          <p:cNvPr id="12" name="Zástupný symbol obsahu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64578"/>
            <a:ext cx="3446122" cy="258126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908" y="1690687"/>
            <a:ext cx="2723144" cy="203972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39" y="3730416"/>
            <a:ext cx="3553161" cy="236446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739" y="270998"/>
            <a:ext cx="2944623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Delphi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8220" y="2080225"/>
            <a:ext cx="5918369" cy="444114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442540"/>
            <a:ext cx="4156109" cy="188460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443" y="267935"/>
            <a:ext cx="3027922" cy="161752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66691"/>
            <a:ext cx="2394961" cy="27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0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FF66FF"/>
                </a:solidFill>
                <a:latin typeface="Castellar" panose="020A0402060406010301" pitchFamily="18" charset="0"/>
              </a:rPr>
              <a:t>Santorini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2080"/>
            <a:ext cx="5953125" cy="34385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06" y="4767183"/>
            <a:ext cx="2630511" cy="1970344"/>
          </a:xfrm>
          <a:prstGeom prst="rect">
            <a:avLst/>
          </a:prstGeom>
        </p:spPr>
      </p:pic>
      <p:pic>
        <p:nvPicPr>
          <p:cNvPr id="8" name="Zástupný symbol obsahu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73532" y="3847298"/>
            <a:ext cx="3799268" cy="252824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182" y="365125"/>
            <a:ext cx="270076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Meteora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242" y="3721994"/>
            <a:ext cx="4189504" cy="278853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523" y="1138665"/>
            <a:ext cx="3687440" cy="206496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520" y="1460556"/>
            <a:ext cx="2705256" cy="180022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42" y="1460556"/>
            <a:ext cx="2533650" cy="180022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522" y="3674352"/>
            <a:ext cx="1880508" cy="283617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332" y="3540873"/>
            <a:ext cx="2755631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01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Mesto </a:t>
            </a:r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Rhodos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304" y="5262222"/>
            <a:ext cx="2448093" cy="146885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52267"/>
            <a:ext cx="6110303" cy="405724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087" y="4038121"/>
            <a:ext cx="3520560" cy="234277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268" y="365125"/>
            <a:ext cx="2286198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88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66FF"/>
                </a:solidFill>
                <a:latin typeface="Castellar" panose="020A0402060406010301" pitchFamily="18" charset="0"/>
              </a:rPr>
              <a:t>Lagúna </a:t>
            </a:r>
            <a:r>
              <a:rPr lang="sk-SK" dirty="0" err="1">
                <a:solidFill>
                  <a:srgbClr val="FF66FF"/>
                </a:solidFill>
                <a:latin typeface="Castellar" panose="020A0402060406010301" pitchFamily="18" charset="0"/>
              </a:rPr>
              <a:t>Balos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6410"/>
            <a:ext cx="4480775" cy="33623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432" y="4244505"/>
            <a:ext cx="3467034" cy="230715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833" y="4745944"/>
            <a:ext cx="2713508" cy="180571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340" y="365125"/>
            <a:ext cx="260321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60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7434</TotalTime>
  <Words>169</Words>
  <Application>Microsoft Office PowerPoint</Application>
  <PresentationFormat>Vlastná</PresentationFormat>
  <Paragraphs>81</Paragraphs>
  <Slides>26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27" baseType="lpstr">
      <vt:lpstr>Office Theme</vt:lpstr>
      <vt:lpstr>Grécko Grécka republika </vt:lpstr>
      <vt:lpstr>VLAJKA</vt:lpstr>
      <vt:lpstr>HYMNA Ymnos eis tin Eleftherian </vt:lpstr>
      <vt:lpstr>AKROPOLA V aténach</vt:lpstr>
      <vt:lpstr>Delphi </vt:lpstr>
      <vt:lpstr>Santorini </vt:lpstr>
      <vt:lpstr>Meteora </vt:lpstr>
      <vt:lpstr>Mesto Rhodos </vt:lpstr>
      <vt:lpstr>Lagúna Balos </vt:lpstr>
      <vt:lpstr>Korintský prieplav</vt:lpstr>
      <vt:lpstr>osobnosti</vt:lpstr>
      <vt:lpstr>Typický grécky ľudový tanec</vt:lpstr>
      <vt:lpstr>KUCHYŇA</vt:lpstr>
      <vt:lpstr>ZDROJE</vt:lpstr>
      <vt:lpstr>ALBáNSKO albánska republika</vt:lpstr>
      <vt:lpstr>VLAJKA</vt:lpstr>
      <vt:lpstr>HYMNA</vt:lpstr>
      <vt:lpstr>Berat </vt:lpstr>
      <vt:lpstr>Albánska riviéra </vt:lpstr>
      <vt:lpstr>Apollónia </vt:lpstr>
      <vt:lpstr>Tirana </vt:lpstr>
      <vt:lpstr>HUDBA</vt:lpstr>
      <vt:lpstr>Šport</vt:lpstr>
      <vt:lpstr>KUCHYŇa</vt:lpstr>
      <vt:lpstr>ZDROJE</vt:lpstr>
      <vt:lpstr>Ευχαριστώ για την προσοχή σας KUJDES ME KUJDES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Grécko Grécka republika</dc:title>
  <dc:creator>Alexandra Bila</dc:creator>
  <cp:lastModifiedBy>book</cp:lastModifiedBy>
  <cp:revision>40</cp:revision>
  <dcterms:created xsi:type="dcterms:W3CDTF">2018-11-09T18:37:06Z</dcterms:created>
  <dcterms:modified xsi:type="dcterms:W3CDTF">2018-12-03T16:33:50Z</dcterms:modified>
</cp:coreProperties>
</file>