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zana Gregová" initials="Z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9" autoAdjust="0"/>
    <p:restoredTop sz="94660"/>
  </p:normalViewPr>
  <p:slideViewPr>
    <p:cSldViewPr>
      <p:cViewPr varScale="1">
        <p:scale>
          <a:sx n="107" d="100"/>
          <a:sy n="10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30.01.2017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Osadenstvo úľa</a:t>
            </a:r>
            <a:endParaRPr lang="sk-SK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6400" y="2514600"/>
            <a:ext cx="3962400" cy="381000"/>
          </a:xfrm>
        </p:spPr>
        <p:txBody>
          <a:bodyPr>
            <a:normAutofit fontScale="92500" lnSpcReduction="20000"/>
          </a:bodyPr>
          <a:lstStyle/>
          <a:p>
            <a:r>
              <a:rPr lang="sk-SK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Zuzana Gregová 1.D</a:t>
            </a:r>
            <a:endParaRPr lang="sk-SK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sk-SK" sz="7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dožívajú sa 6 až 8 týždňov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v zimnom období 7 až 9 mesiacov = 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dlhoveké včely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anatomicky aj fyzicky sú dlhoveké včely pripravované na dlhé a nepriaznivé obdobie chladu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podstata tejto dlhovekosti nie je doposiaľ poriadne preskúmaná</a:t>
            </a:r>
          </a:p>
          <a:p>
            <a:pPr>
              <a:buFont typeface="Wingdings" pitchFamily="2" charset="2"/>
              <a:buChar char="§"/>
            </a:pP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AppData\Local\Microsoft\Windows\INetCache\IE\6MUVONTP\CSIRO_ScienceImage_2370_Female_Worker_Bee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2840">
            <a:off x="5606792" y="-53805"/>
            <a:ext cx="3276600" cy="234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User\AppData\Local\Microsoft\Windows\INetCache\IE\XQM2HQ9W\Two_final_instar_larvae_of_Apocephalus_borealis_exiting_a_honey_bee_worker_at_the_junction_of_the_head_and_thorax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837">
            <a:off x="5508914" y="3885381"/>
            <a:ext cx="29527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User\AppData\Local\Microsoft\Windows\INetCache\IE\U9FZHQBR\worker-be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3767">
            <a:off x="2658492" y="4502815"/>
            <a:ext cx="2943225" cy="194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Trúdy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6324600" cy="33527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včelí samci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rodia sa z neoplodnených vajíčok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majú väčšie a zavalitejšie telo; dĺžka – 20-25mm 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vo včelstvu sa nezúčastňujú žiadnej činnosti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ich jediným poslaním je oplodniť mladé matky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sú vyhadzovaný von z úľa </a:t>
            </a:r>
          </a:p>
          <a:p>
            <a:pPr>
              <a:buFont typeface="Wingdings" pitchFamily="2" charset="2"/>
              <a:buChar char="§"/>
            </a:pPr>
            <a:r>
              <a:rPr lang="sk-SK" sz="2600" i="1" dirty="0" smtClean="0">
                <a:latin typeface="Times New Roman" pitchFamily="18" charset="0"/>
                <a:cs typeface="Times New Roman" pitchFamily="18" charset="0"/>
              </a:rPr>
              <a:t>sú často šíriteľmi parazitického roztoča alebo aj iných nákaz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23556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1730">
            <a:off x="4830157" y="4408820"/>
            <a:ext cx="3887941" cy="205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Zdroje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3400" y="1676400"/>
            <a:ext cx="421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https://sk.wikipedia.org/wiki/V%C4%8Dela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33400" y="2057400"/>
            <a:ext cx="221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http://tldr.sk/ptDUSQ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33400" y="2438400"/>
            <a:ext cx="447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http://referaty.aktuality.sk/vcela/referat-6829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33400" y="2819400"/>
            <a:ext cx="219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http://tldr.sk/kpSvVw</a:t>
            </a:r>
            <a:endParaRPr lang="sk-SK" dirty="0"/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33600" y="1752600"/>
            <a:ext cx="4724400" cy="2392362"/>
          </a:xfrm>
        </p:spPr>
        <p:txBody>
          <a:bodyPr>
            <a:normAutofit/>
          </a:bodyPr>
          <a:lstStyle/>
          <a:p>
            <a:r>
              <a:rPr lang="sk-SK" sz="5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5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Obsah</a:t>
            </a:r>
            <a:endParaRPr lang="sk-SK" sz="4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Včelárstvo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Včelstvo a jeho činnosti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Osadenstvo úľa</a:t>
            </a:r>
          </a:p>
          <a:p>
            <a:pPr lvl="1">
              <a:buFont typeface="Wingdings" pitchFamily="2" charset="2"/>
              <a:buChar char="§"/>
            </a:pP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Kráľovná – matka </a:t>
            </a:r>
          </a:p>
          <a:p>
            <a:pPr lvl="1">
              <a:buFont typeface="Wingdings" pitchFamily="2" charset="2"/>
              <a:buChar char="§"/>
            </a:pP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Robotnice </a:t>
            </a:r>
          </a:p>
          <a:p>
            <a:pPr lvl="1">
              <a:buFont typeface="Wingdings" pitchFamily="2" charset="2"/>
              <a:buChar char="§"/>
            </a:pP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Trúdy </a:t>
            </a:r>
          </a:p>
          <a:p>
            <a:pPr>
              <a:buNone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Včelárstvo</a:t>
            </a:r>
            <a:endParaRPr lang="sk-SK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najstarší obor ľudskej činnosti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chovateľ včiel alebo odborník na včelárstvo sa nazýva 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včelár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čelári sa starajú o včely na účely zberu medu a včelieho vosku, s cieľom opeľovať plodiny, alebo na odchov včiel pre ďalších včelárov</a:t>
            </a:r>
          </a:p>
          <a:p>
            <a:pPr>
              <a:buFont typeface="Wingdings" pitchFamily="2" charset="2"/>
              <a:buChar char="§"/>
            </a:pP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thumb/d/d4/27-alimenti%2C_miele%2C_Taccuino_Sanitatis%2C_Casanatense_4182..jpg/800px-27-alimenti%2C_miele%2C_Taccuino_Sanitatis%2C_Casanatense_418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3886">
            <a:off x="5218184" y="3429001"/>
            <a:ext cx="284341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AppData\Local\Microsoft\Windows\INetCache\IE\U9FZHQBR\tumblr_lu5mnbmFOK1qaityko1_128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3461">
            <a:off x="2100202" y="3390290"/>
            <a:ext cx="2806065" cy="317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Včelstvo a jeho činnosť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i="1" dirty="0" smtClean="0">
                <a:latin typeface="Times New Roman" pitchFamily="18" charset="0"/>
                <a:cs typeface="Times New Roman" pitchFamily="18" charset="0"/>
              </a:rPr>
              <a:t>Včela medonosná – 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žije v početných spoločenstvách – 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včelstvách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včelstvo – „rodina“ tvorená oplodnenou matkou a jej potomkami (robotnici, trúdy)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rozvoj včelstiev úzko súvisí s prostredím 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vrcholné obdobie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– matka, 300 – 600 trúdov, okolo 50 000 robotníc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každé včelstvo ako spoločenská jednotka má svoje vnútorné aj vonkajšie ekologické zákonitosti</a:t>
            </a:r>
          </a:p>
          <a:p>
            <a:pPr lvl="1">
              <a:buFont typeface="Wingdings" pitchFamily="2" charset="2"/>
              <a:buChar char="§"/>
            </a:pPr>
            <a:endParaRPr lang="sk-SK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sk-SK" sz="7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telo každého včelieho jedinca sa skladá z hlavy, hrude a bruška 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od bruškom majú 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peľový košík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, do ktorého zbierajú 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peľ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onkajšia kostra včely je z </a:t>
            </a:r>
            <a:r>
              <a:rPr lang="sk-SK" sz="2400" i="1" u="sng" dirty="0" smtClean="0">
                <a:latin typeface="Times New Roman" pitchFamily="18" charset="0"/>
                <a:cs typeface="Times New Roman" pitchFamily="18" charset="0"/>
              </a:rPr>
              <a:t>chitínu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 a je pokrytá chĺpkami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AppData\Local\Microsoft\Windows\INetCache\IE\BH6U1KR8\Maltese_honey_be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1733">
            <a:off x="749232" y="4205765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User\AppData\Local\Microsoft\Windows\INetCache\IE\U9FZHQBR\54296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1461">
            <a:off x="2941514" y="3699486"/>
            <a:ext cx="2356950" cy="239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Osadenstvo úľa 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76600" y="1371600"/>
            <a:ext cx="2895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Kráľovná – matka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620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Robotnice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705600" y="1600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Trúdy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Výsledok vyhľadávania obrázkov pre dopyt vcelia kralo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47632">
            <a:off x="3119856" y="2864952"/>
            <a:ext cx="3311738" cy="20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Výsledok vyhľadávania obrázkov pre dopyt robotnice vče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11946">
            <a:off x="122565" y="3255513"/>
            <a:ext cx="3282389" cy="233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66553">
            <a:off x="5497254" y="3619630"/>
            <a:ext cx="3485734" cy="184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Kráľovná – matka 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281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najcennejší a nepostrádateľný člen každého včelstva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dĺžka – 22 mm; tmavá, poznáme ju podľa dlhého bruška s mohutným kladielkom 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okrem kladenia vajíčok, žiadna práca = nevyvinuté prac. orgány</a:t>
            </a:r>
          </a:p>
          <a:p>
            <a:pPr>
              <a:buFont typeface="Wingdings" pitchFamily="2" charset="2"/>
              <a:buChar char="§"/>
            </a:pPr>
            <a:endParaRPr lang="sk-SK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ruhyvc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8538">
            <a:off x="7271210" y="3848294"/>
            <a:ext cx="1638300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ýsledok vyhľadávania obrázkov pre dopyt kralovna vc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344">
            <a:off x="5856264" y="1600340"/>
            <a:ext cx="2947054" cy="196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762000" y="4724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vytvára „materskú látku“ – feromón – koluje v potrave a spája tisíce jednotlivcov do spoločenstva </a:t>
            </a:r>
            <a:endParaRPr lang="sk-SK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sk-SK" sz="7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i="1" dirty="0" smtClean="0">
                <a:latin typeface="Times New Roman" pitchFamily="18" charset="0"/>
                <a:cs typeface="Times New Roman" pitchFamily="18" charset="0"/>
              </a:rPr>
              <a:t>Podľa pôvodu poznáme matky – </a:t>
            </a:r>
          </a:p>
          <a:p>
            <a:pPr lvl="1">
              <a:buFont typeface="Wingdings" pitchFamily="2" charset="2"/>
              <a:buChar char="§"/>
            </a:pPr>
            <a:r>
              <a:rPr lang="sk-SK" sz="2200" i="1" u="sng" dirty="0" smtClean="0">
                <a:latin typeface="Times New Roman" pitchFamily="18" charset="0"/>
                <a:cs typeface="Times New Roman" pitchFamily="18" charset="0"/>
              </a:rPr>
              <a:t>rojové</a:t>
            </a:r>
            <a:r>
              <a:rPr lang="sk-SK" sz="2200" i="1" dirty="0" smtClean="0">
                <a:latin typeface="Times New Roman" pitchFamily="18" charset="0"/>
                <a:cs typeface="Times New Roman" pitchFamily="18" charset="0"/>
              </a:rPr>
              <a:t> – liahnu sa z matečníku na okraji plastu </a:t>
            </a:r>
          </a:p>
          <a:p>
            <a:pPr lvl="1">
              <a:buFont typeface="Wingdings" pitchFamily="2" charset="2"/>
              <a:buChar char="§"/>
            </a:pPr>
            <a:r>
              <a:rPr lang="sk-SK" sz="2200" i="1" u="sng" dirty="0" smtClean="0">
                <a:latin typeface="Times New Roman" pitchFamily="18" charset="0"/>
                <a:cs typeface="Times New Roman" pitchFamily="18" charset="0"/>
              </a:rPr>
              <a:t>z tiché výmeny </a:t>
            </a:r>
            <a:r>
              <a:rPr lang="sk-SK" sz="2200" i="1" dirty="0" smtClean="0">
                <a:latin typeface="Times New Roman" pitchFamily="18" charset="0"/>
                <a:cs typeface="Times New Roman" pitchFamily="18" charset="0"/>
              </a:rPr>
              <a:t>– liahnu sa podobne ako pri rojení </a:t>
            </a:r>
          </a:p>
          <a:p>
            <a:pPr lvl="1">
              <a:buFont typeface="Wingdings" pitchFamily="2" charset="2"/>
              <a:buChar char="§"/>
            </a:pPr>
            <a:r>
              <a:rPr lang="sk-SK" sz="2200" i="1" u="sng" dirty="0" smtClean="0">
                <a:latin typeface="Times New Roman" pitchFamily="18" charset="0"/>
                <a:cs typeface="Times New Roman" pitchFamily="18" charset="0"/>
              </a:rPr>
              <a:t>náhradné</a:t>
            </a:r>
            <a:r>
              <a:rPr lang="sk-SK" sz="2200" i="1" dirty="0" smtClean="0">
                <a:latin typeface="Times New Roman" pitchFamily="18" charset="0"/>
                <a:cs typeface="Times New Roman" pitchFamily="18" charset="0"/>
              </a:rPr>
              <a:t> – liahnu sa z náhradných matečníkov; pre včelstvá s chorou matkou</a:t>
            </a:r>
          </a:p>
          <a:p>
            <a:pPr lvl="1">
              <a:buFont typeface="Wingdings" pitchFamily="2" charset="2"/>
              <a:buChar char="§"/>
            </a:pPr>
            <a:r>
              <a:rPr lang="sk-SK" sz="2200" i="1" u="sng" dirty="0" smtClean="0">
                <a:latin typeface="Times New Roman" pitchFamily="18" charset="0"/>
                <a:cs typeface="Times New Roman" pitchFamily="18" charset="0"/>
              </a:rPr>
              <a:t>chovné</a:t>
            </a:r>
            <a:r>
              <a:rPr lang="sk-SK" sz="2200" i="1" dirty="0" smtClean="0">
                <a:latin typeface="Times New Roman" pitchFamily="18" charset="0"/>
                <a:cs typeface="Times New Roman" pitchFamily="18" charset="0"/>
              </a:rPr>
              <a:t> – odchované umelým zásahom včelára </a:t>
            </a:r>
          </a:p>
          <a:p>
            <a:pPr>
              <a:buFont typeface="Wingdings" pitchFamily="2" charset="2"/>
              <a:buChar char="§"/>
            </a:pP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Výsledok vyhľadávania obrázkov pre dopyt 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4568">
            <a:off x="621407" y="4252592"/>
            <a:ext cx="3200400" cy="212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User\AppData\Local\Microsoft\Windows\INetCache\IE\6MUVONTP\Western-honey-bee-in-flight-with-sharp-focus-on-its-head-isolated-on-white-via-Shutterstock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36911">
            <a:off x="4635496" y="-115801"/>
            <a:ext cx="4584424" cy="2571750"/>
          </a:xfrm>
          <a:prstGeom prst="rect">
            <a:avLst/>
          </a:prstGeom>
          <a:noFill/>
        </p:spPr>
      </p:pic>
      <p:pic>
        <p:nvPicPr>
          <p:cNvPr id="20484" name="Picture 4" descr="C:\Users\User\AppData\Local\Microsoft\Windows\INetCache\IE\XQM2HQ9W\Honey_bee_pollen_basket_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474">
            <a:off x="2900795" y="4607142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Robotnica </a:t>
            </a:r>
            <a:endParaRPr lang="sk-SK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najpočetnejšie členy včelstva 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určujú rast včelstva 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vznikajú z oplodnených vajíčok</a:t>
            </a:r>
          </a:p>
          <a:p>
            <a:pPr>
              <a:buFont typeface="Wingdings" pitchFamily="2" charset="2"/>
              <a:buChar char="§"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dĺžka – 12-14mm; hmotnosť – cca 100mg</a:t>
            </a:r>
          </a:p>
          <a:p>
            <a:pPr>
              <a:buNone/>
            </a:pP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Rozdeľujeme ich na – </a:t>
            </a:r>
          </a:p>
          <a:p>
            <a:pPr lvl="1">
              <a:buFont typeface="Wingdings" pitchFamily="2" charset="2"/>
              <a:buChar char="§"/>
            </a:pPr>
            <a:r>
              <a:rPr lang="sk-SK" sz="2000" i="1" u="sng" dirty="0" smtClean="0">
                <a:latin typeface="Times New Roman" pitchFamily="18" charset="0"/>
                <a:cs typeface="Times New Roman" pitchFamily="18" charset="0"/>
              </a:rPr>
              <a:t>mladušky</a:t>
            </a: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 – zahrievajú plod, vylučujú vosk, stavajú nové plasty, ...</a:t>
            </a:r>
          </a:p>
          <a:p>
            <a:pPr lvl="1">
              <a:buFont typeface="Wingdings" pitchFamily="2" charset="2"/>
              <a:buChar char="§"/>
            </a:pPr>
            <a:r>
              <a:rPr lang="sk-SK" sz="2000" i="1" u="sng" dirty="0" smtClean="0">
                <a:latin typeface="Times New Roman" pitchFamily="18" charset="0"/>
                <a:cs typeface="Times New Roman" pitchFamily="18" charset="0"/>
              </a:rPr>
              <a:t>lietavky</a:t>
            </a:r>
            <a:r>
              <a:rPr lang="sk-SK" sz="2000" i="1" dirty="0" smtClean="0">
                <a:latin typeface="Times New Roman" pitchFamily="18" charset="0"/>
                <a:cs typeface="Times New Roman" pitchFamily="18" charset="0"/>
              </a:rPr>
              <a:t> – vyletujú z úľu, prinášajú nektár, propolis, ... </a:t>
            </a:r>
            <a:endParaRPr lang="sk-SK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Výsledok vyhľadávania obrázkov pre dopyt pro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9801">
            <a:off x="5274378" y="756586"/>
            <a:ext cx="3674276" cy="257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Výsledok vyhľadávania obrázkov pre dopyt robot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133">
            <a:off x="1045949" y="4666039"/>
            <a:ext cx="3170664" cy="192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352</Words>
  <Application>Microsoft Office PowerPoint</Application>
  <PresentationFormat>Prezentácia na obrazovke (4:3)</PresentationFormat>
  <Paragraphs>70</Paragraphs>
  <Slides>13</Slides>
  <Notes>0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Osadenstvo úľa</vt:lpstr>
      <vt:lpstr>Obsah</vt:lpstr>
      <vt:lpstr>Včelárstvo</vt:lpstr>
      <vt:lpstr>Včelstvo a jeho činnosť</vt:lpstr>
      <vt:lpstr>...</vt:lpstr>
      <vt:lpstr>Osadenstvo úľa </vt:lpstr>
      <vt:lpstr>Kráľovná – matka </vt:lpstr>
      <vt:lpstr>...</vt:lpstr>
      <vt:lpstr>Robotnica </vt:lpstr>
      <vt:lpstr>...</vt:lpstr>
      <vt:lpstr>Trúdy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Osadenstvo úľa</dc:title>
  <dc:creator>Zuzana Gregová</dc:creator>
  <cp:lastModifiedBy>Zuzana Gregová</cp:lastModifiedBy>
  <cp:revision>30</cp:revision>
  <dcterms:created xsi:type="dcterms:W3CDTF">2017-01-22T17:59:49Z</dcterms:created>
  <dcterms:modified xsi:type="dcterms:W3CDTF">2017-01-30T15:57:02Z</dcterms:modified>
</cp:coreProperties>
</file>